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75" r:id="rId18"/>
    <p:sldId id="264" r:id="rId19"/>
    <p:sldId id="265" r:id="rId20"/>
    <p:sldId id="266" r:id="rId21"/>
    <p:sldId id="276" r:id="rId22"/>
    <p:sldId id="277" r:id="rId23"/>
    <p:sldId id="268" r:id="rId24"/>
    <p:sldId id="269"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CD131-408E-483C-A9DA-A41B581C3C74}" v="256" dt="2025-08-17T23:25:47.556"/>
    <p1510:client id="{C2E1F081-28D0-45A9-A043-A9A8D4D18281}" v="1395" dt="2025-08-18T03:02:19.99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customschemas.google.com/relationships/presentationmetadata" Target="meta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https://web.archive.org/web/20240524180526/https:/dora.dev/devops-capabilities/process/shifting-left-on-security/" TargetMode="External"/><Relationship Id="rId3" Type="http://schemas.openxmlformats.org/officeDocument/2006/relationships/notesSlide" Target="../notesSlides/notesSlide13.xml"/><Relationship Id="rId7" Type="http://schemas.openxmlformats.org/officeDocument/2006/relationships/hyperlink" Target="http://developerinsider.co/simple-and-static-assertion-assert-in-c-programming-language/"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https://linfordco.com/blog/information-security-policies/" TargetMode="External"/><Relationship Id="rId5" Type="http://schemas.openxmlformats.org/officeDocument/2006/relationships/hyperlink" Target="https://www.belfercenter.org/publication/equifax-data-breach" TargetMode="External"/><Relationship Id="rId4" Type="http://schemas.openxmlformats.org/officeDocument/2006/relationships/hyperlink" Target="https://www.darktrace.com/blog/back-to-square-one-the-capital-one-breach-proved-we-must-rethink-cloud-security" TargetMode="Externa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Shawn Ciaurro</a:t>
            </a:r>
            <a:endParaRPr dirty="0"/>
          </a:p>
          <a:p>
            <a:pPr marL="0" indent="0">
              <a:lnSpc>
                <a:spcPct val="70000"/>
              </a:lnSpc>
              <a:buSzPts val="1850"/>
            </a:pPr>
            <a:endParaRPr lang="en-US" sz="1850" i="1" dirty="0"/>
          </a:p>
          <a:p>
            <a:pPr marL="0" lvl="0" indent="0" algn="l">
              <a:lnSpc>
                <a:spcPct val="70000"/>
              </a:lnSpc>
              <a:spcBef>
                <a:spcPts val="1000"/>
              </a:spcBef>
              <a:spcAft>
                <a:spcPts val="0"/>
              </a:spcAft>
              <a:buSzPts val="1850"/>
              <a:buNone/>
            </a:pPr>
            <a:r>
              <a:rPr lang="en-US" sz="1850" i="1" dirty="0"/>
              <a:t>8/17/2025</a:t>
            </a:r>
          </a:p>
          <a:p>
            <a:pPr marL="0" indent="0">
              <a:lnSpc>
                <a:spcPct val="70000"/>
              </a:lnSpc>
              <a:buSzPts val="1850"/>
            </a:pPr>
            <a:endParaRPr lang="en-US" sz="1850" i="1" dirty="0"/>
          </a:p>
        </p:txBody>
      </p:sp>
      <p:pic>
        <p:nvPicPr>
          <p:cNvPr id="146" name="Google Shape;146;p1" descr="Green Pace logo"/>
          <p:cNvPicPr preferRelativeResize="0"/>
          <p:nvPr/>
        </p:nvPicPr>
        <p:blipFill>
          <a:blip r:embed="rId4">
            <a:alphaModFix/>
          </a:blip>
          <a:stretch>
            <a:fillRect/>
          </a:stretch>
        </p:blipFill>
        <p:spPr>
          <a:xfrm>
            <a:off x="7440774" y="659854"/>
            <a:ext cx="2921424" cy="3786772"/>
          </a:xfrm>
          <a:prstGeom prst="rect">
            <a:avLst/>
          </a:prstGeom>
          <a:noFill/>
          <a:ln>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C2EE-9AEF-8110-50FD-BCA94EFA75B3}"/>
              </a:ext>
            </a:extLst>
          </p:cNvPr>
          <p:cNvSpPr>
            <a:spLocks noGrp="1"/>
          </p:cNvSpPr>
          <p:nvPr>
            <p:ph type="title"/>
          </p:nvPr>
        </p:nvSpPr>
        <p:spPr/>
        <p:txBody>
          <a:bodyPr/>
          <a:lstStyle/>
          <a:p>
            <a:r>
              <a:rPr lang="en-US" dirty="0"/>
              <a:t>Test 1: Sanity Check </a:t>
            </a:r>
          </a:p>
        </p:txBody>
      </p:sp>
      <p:sp>
        <p:nvSpPr>
          <p:cNvPr id="3" name="Text Placeholder 2">
            <a:extLst>
              <a:ext uri="{FF2B5EF4-FFF2-40B4-BE49-F238E27FC236}">
                <a16:creationId xmlns:a16="http://schemas.microsoft.com/office/drawing/2014/main" id="{1294EEE3-D06A-3C98-B9AE-E4A371933DA7}"/>
              </a:ext>
            </a:extLst>
          </p:cNvPr>
          <p:cNvSpPr>
            <a:spLocks noGrp="1"/>
          </p:cNvSpPr>
          <p:nvPr>
            <p:ph type="body" idx="1"/>
          </p:nvPr>
        </p:nvSpPr>
        <p:spPr/>
        <p:txBody>
          <a:bodyPr/>
          <a:lstStyle/>
          <a:p>
            <a:r>
              <a:rPr lang="en-US" dirty="0"/>
              <a:t>Functionality based test</a:t>
            </a:r>
          </a:p>
          <a:p>
            <a:r>
              <a:rPr lang="en-US" dirty="0"/>
              <a:t>Is the logic right?</a:t>
            </a:r>
          </a:p>
        </p:txBody>
      </p:sp>
      <p:pic>
        <p:nvPicPr>
          <p:cNvPr id="4" name="Picture 3" descr="A screen shot of a computer code&#10;&#10;AI-generated content may be incorrect.">
            <a:extLst>
              <a:ext uri="{FF2B5EF4-FFF2-40B4-BE49-F238E27FC236}">
                <a16:creationId xmlns:a16="http://schemas.microsoft.com/office/drawing/2014/main" id="{E0280BBC-0402-D0EF-A243-A5A4E0E53A41}"/>
              </a:ext>
            </a:extLst>
          </p:cNvPr>
          <p:cNvPicPr>
            <a:picLocks noChangeAspect="1"/>
          </p:cNvPicPr>
          <p:nvPr/>
        </p:nvPicPr>
        <p:blipFill>
          <a:blip r:embed="rId2"/>
          <a:stretch>
            <a:fillRect/>
          </a:stretch>
        </p:blipFill>
        <p:spPr>
          <a:xfrm>
            <a:off x="914077" y="3686683"/>
            <a:ext cx="6028585" cy="1141797"/>
          </a:xfrm>
          <a:prstGeom prst="rect">
            <a:avLst/>
          </a:prstGeom>
        </p:spPr>
      </p:pic>
      <p:pic>
        <p:nvPicPr>
          <p:cNvPr id="6" name="Picture 5" descr="Cartoon of two men holding beer mugs and a chest of gold">
            <a:extLst>
              <a:ext uri="{FF2B5EF4-FFF2-40B4-BE49-F238E27FC236}">
                <a16:creationId xmlns:a16="http://schemas.microsoft.com/office/drawing/2014/main" id="{21DD9B6A-A60D-0550-04EC-53D78581B68B}"/>
              </a:ext>
            </a:extLst>
          </p:cNvPr>
          <p:cNvPicPr>
            <a:picLocks noChangeAspect="1"/>
          </p:cNvPicPr>
          <p:nvPr/>
        </p:nvPicPr>
        <p:blipFill>
          <a:blip r:embed="rId3"/>
          <a:stretch>
            <a:fillRect/>
          </a:stretch>
        </p:blipFill>
        <p:spPr>
          <a:xfrm>
            <a:off x="7702858" y="3097752"/>
            <a:ext cx="3940206" cy="2978088"/>
          </a:xfrm>
          <a:prstGeom prst="rect">
            <a:avLst/>
          </a:prstGeom>
        </p:spPr>
      </p:pic>
    </p:spTree>
    <p:extLst>
      <p:ext uri="{BB962C8B-B14F-4D97-AF65-F5344CB8AC3E}">
        <p14:creationId xmlns:p14="http://schemas.microsoft.com/office/powerpoint/2010/main" val="119779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6064-CF75-A5A7-D53F-D32425ECD181}"/>
              </a:ext>
            </a:extLst>
          </p:cNvPr>
          <p:cNvSpPr>
            <a:spLocks noGrp="1"/>
          </p:cNvSpPr>
          <p:nvPr>
            <p:ph type="title"/>
          </p:nvPr>
        </p:nvSpPr>
        <p:spPr/>
        <p:txBody>
          <a:bodyPr/>
          <a:lstStyle/>
          <a:p>
            <a:r>
              <a:rPr lang="en-US" dirty="0"/>
              <a:t>Test 2: Divide by Zero</a:t>
            </a:r>
          </a:p>
        </p:txBody>
      </p:sp>
      <p:sp>
        <p:nvSpPr>
          <p:cNvPr id="3" name="Text Placeholder 2">
            <a:extLst>
              <a:ext uri="{FF2B5EF4-FFF2-40B4-BE49-F238E27FC236}">
                <a16:creationId xmlns:a16="http://schemas.microsoft.com/office/drawing/2014/main" id="{3B55C5B1-79BB-C991-3127-6137B1110DDC}"/>
              </a:ext>
            </a:extLst>
          </p:cNvPr>
          <p:cNvSpPr>
            <a:spLocks noGrp="1"/>
          </p:cNvSpPr>
          <p:nvPr>
            <p:ph type="body" idx="1"/>
          </p:nvPr>
        </p:nvSpPr>
        <p:spPr/>
        <p:txBody>
          <a:bodyPr/>
          <a:lstStyle/>
          <a:p>
            <a:r>
              <a:rPr lang="en-US" dirty="0"/>
              <a:t>Checks that you cannot divide by 0.</a:t>
            </a:r>
          </a:p>
          <a:p>
            <a:r>
              <a:rPr lang="en-US" dirty="0"/>
              <a:t>Passes if exception thrown</a:t>
            </a:r>
          </a:p>
        </p:txBody>
      </p:sp>
      <p:pic>
        <p:nvPicPr>
          <p:cNvPr id="4" name="Picture 3" descr="A screen shot of a computer code&#10;&#10;AI-generated content may be incorrect.">
            <a:extLst>
              <a:ext uri="{FF2B5EF4-FFF2-40B4-BE49-F238E27FC236}">
                <a16:creationId xmlns:a16="http://schemas.microsoft.com/office/drawing/2014/main" id="{9F7EE154-B6AB-652D-63D2-28D57846922C}"/>
              </a:ext>
            </a:extLst>
          </p:cNvPr>
          <p:cNvPicPr>
            <a:picLocks noChangeAspect="1"/>
          </p:cNvPicPr>
          <p:nvPr/>
        </p:nvPicPr>
        <p:blipFill>
          <a:blip r:embed="rId2"/>
          <a:stretch>
            <a:fillRect/>
          </a:stretch>
        </p:blipFill>
        <p:spPr>
          <a:xfrm>
            <a:off x="1072164" y="3718819"/>
            <a:ext cx="5372100" cy="1181100"/>
          </a:xfrm>
          <a:prstGeom prst="rect">
            <a:avLst/>
          </a:prstGeom>
        </p:spPr>
      </p:pic>
      <p:pic>
        <p:nvPicPr>
          <p:cNvPr id="5" name="Picture 4" descr="A wooden dock with a ship in the background&#10;&#10;AI-generated content may be incorrect.">
            <a:extLst>
              <a:ext uri="{FF2B5EF4-FFF2-40B4-BE49-F238E27FC236}">
                <a16:creationId xmlns:a16="http://schemas.microsoft.com/office/drawing/2014/main" id="{F28F11B2-325B-4844-1A18-2A84EB092FF9}"/>
              </a:ext>
            </a:extLst>
          </p:cNvPr>
          <p:cNvPicPr>
            <a:picLocks noChangeAspect="1"/>
          </p:cNvPicPr>
          <p:nvPr/>
        </p:nvPicPr>
        <p:blipFill>
          <a:blip r:embed="rId3"/>
          <a:stretch>
            <a:fillRect/>
          </a:stretch>
        </p:blipFill>
        <p:spPr>
          <a:xfrm>
            <a:off x="6829980" y="2832116"/>
            <a:ext cx="4827788" cy="2399653"/>
          </a:xfrm>
          <a:prstGeom prst="rect">
            <a:avLst/>
          </a:prstGeom>
        </p:spPr>
      </p:pic>
    </p:spTree>
    <p:extLst>
      <p:ext uri="{BB962C8B-B14F-4D97-AF65-F5344CB8AC3E}">
        <p14:creationId xmlns:p14="http://schemas.microsoft.com/office/powerpoint/2010/main" val="302100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CBC0-265F-F773-EC72-DBEF9C543758}"/>
              </a:ext>
            </a:extLst>
          </p:cNvPr>
          <p:cNvSpPr>
            <a:spLocks noGrp="1"/>
          </p:cNvSpPr>
          <p:nvPr>
            <p:ph type="title"/>
          </p:nvPr>
        </p:nvSpPr>
        <p:spPr/>
        <p:txBody>
          <a:bodyPr/>
          <a:lstStyle/>
          <a:p>
            <a:r>
              <a:rPr lang="en-US" dirty="0"/>
              <a:t>Test 3: No Negative Pirates</a:t>
            </a:r>
          </a:p>
        </p:txBody>
      </p:sp>
      <p:sp>
        <p:nvSpPr>
          <p:cNvPr id="3" name="Text Placeholder 2">
            <a:extLst>
              <a:ext uri="{FF2B5EF4-FFF2-40B4-BE49-F238E27FC236}">
                <a16:creationId xmlns:a16="http://schemas.microsoft.com/office/drawing/2014/main" id="{AFB9B2FC-04DF-1D61-5E72-65220361E4E9}"/>
              </a:ext>
            </a:extLst>
          </p:cNvPr>
          <p:cNvSpPr>
            <a:spLocks noGrp="1"/>
          </p:cNvSpPr>
          <p:nvPr>
            <p:ph type="body" idx="1"/>
          </p:nvPr>
        </p:nvSpPr>
        <p:spPr/>
        <p:txBody>
          <a:bodyPr/>
          <a:lstStyle/>
          <a:p>
            <a:r>
              <a:rPr lang="en-US" dirty="0"/>
              <a:t>Ensures an exception is thrown when negative value is input for number of pirates.</a:t>
            </a:r>
          </a:p>
        </p:txBody>
      </p:sp>
      <p:pic>
        <p:nvPicPr>
          <p:cNvPr id="4" name="Picture 3" descr="A screen shot of a computer code&#10;&#10;AI-generated content may be incorrect.">
            <a:extLst>
              <a:ext uri="{FF2B5EF4-FFF2-40B4-BE49-F238E27FC236}">
                <a16:creationId xmlns:a16="http://schemas.microsoft.com/office/drawing/2014/main" id="{6D69796B-462F-C8D4-3C59-544BCEE10DA9}"/>
              </a:ext>
            </a:extLst>
          </p:cNvPr>
          <p:cNvPicPr>
            <a:picLocks noChangeAspect="1"/>
          </p:cNvPicPr>
          <p:nvPr/>
        </p:nvPicPr>
        <p:blipFill>
          <a:blip r:embed="rId2"/>
          <a:stretch>
            <a:fillRect/>
          </a:stretch>
        </p:blipFill>
        <p:spPr>
          <a:xfrm>
            <a:off x="1053734" y="3918609"/>
            <a:ext cx="5391150" cy="1057275"/>
          </a:xfrm>
          <a:prstGeom prst="rect">
            <a:avLst/>
          </a:prstGeom>
        </p:spPr>
      </p:pic>
      <p:pic>
        <p:nvPicPr>
          <p:cNvPr id="5" name="Picture 4" descr="A group of men in pirate clothing&#10;&#10;AI-generated content may be incorrect.">
            <a:extLst>
              <a:ext uri="{FF2B5EF4-FFF2-40B4-BE49-F238E27FC236}">
                <a16:creationId xmlns:a16="http://schemas.microsoft.com/office/drawing/2014/main" id="{1722A1E9-3AB2-26F1-A393-430E25220393}"/>
              </a:ext>
            </a:extLst>
          </p:cNvPr>
          <p:cNvPicPr>
            <a:picLocks noChangeAspect="1"/>
          </p:cNvPicPr>
          <p:nvPr/>
        </p:nvPicPr>
        <p:blipFill>
          <a:blip r:embed="rId3"/>
          <a:stretch>
            <a:fillRect/>
          </a:stretch>
        </p:blipFill>
        <p:spPr>
          <a:xfrm>
            <a:off x="7372856" y="3430264"/>
            <a:ext cx="4054785" cy="2263242"/>
          </a:xfrm>
          <a:prstGeom prst="rect">
            <a:avLst/>
          </a:prstGeom>
        </p:spPr>
      </p:pic>
    </p:spTree>
    <p:extLst>
      <p:ext uri="{BB962C8B-B14F-4D97-AF65-F5344CB8AC3E}">
        <p14:creationId xmlns:p14="http://schemas.microsoft.com/office/powerpoint/2010/main" val="212929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D3895-CBD1-F99F-6FBD-08409830102B}"/>
              </a:ext>
            </a:extLst>
          </p:cNvPr>
          <p:cNvSpPr>
            <a:spLocks noGrp="1"/>
          </p:cNvSpPr>
          <p:nvPr>
            <p:ph type="title"/>
          </p:nvPr>
        </p:nvSpPr>
        <p:spPr/>
        <p:txBody>
          <a:bodyPr/>
          <a:lstStyle/>
          <a:p>
            <a:r>
              <a:rPr lang="en-US" dirty="0"/>
              <a:t>Test 4: Handling Uneven Split</a:t>
            </a:r>
          </a:p>
        </p:txBody>
      </p:sp>
      <p:sp>
        <p:nvSpPr>
          <p:cNvPr id="3" name="Text Placeholder 2">
            <a:extLst>
              <a:ext uri="{FF2B5EF4-FFF2-40B4-BE49-F238E27FC236}">
                <a16:creationId xmlns:a16="http://schemas.microsoft.com/office/drawing/2014/main" id="{D8E8EB83-F0A5-B705-DBAD-BB3E208D61BD}"/>
              </a:ext>
            </a:extLst>
          </p:cNvPr>
          <p:cNvSpPr>
            <a:spLocks noGrp="1"/>
          </p:cNvSpPr>
          <p:nvPr>
            <p:ph type="body" idx="1"/>
          </p:nvPr>
        </p:nvSpPr>
        <p:spPr>
          <a:xfrm>
            <a:off x="685800" y="2919569"/>
            <a:ext cx="3466731" cy="3299116"/>
          </a:xfrm>
        </p:spPr>
        <p:txBody>
          <a:bodyPr/>
          <a:lstStyle/>
          <a:p>
            <a:endParaRPr lang="en-US" dirty="0"/>
          </a:p>
          <a:p>
            <a:endParaRPr lang="en-US" dirty="0"/>
          </a:p>
          <a:p>
            <a:r>
              <a:rPr lang="en-US" dirty="0"/>
              <a:t>The function is made to ignore the remainder.</a:t>
            </a:r>
            <a:endParaRPr lang="en-US"/>
          </a:p>
          <a:p>
            <a:r>
              <a:rPr lang="en-US" dirty="0"/>
              <a:t>Checks that no error occurs in uneven situations</a:t>
            </a:r>
          </a:p>
        </p:txBody>
      </p:sp>
      <p:pic>
        <p:nvPicPr>
          <p:cNvPr id="4" name="Picture 3" descr="A computer code with green and white text&#10;&#10;AI-generated content may be incorrect.">
            <a:extLst>
              <a:ext uri="{FF2B5EF4-FFF2-40B4-BE49-F238E27FC236}">
                <a16:creationId xmlns:a16="http://schemas.microsoft.com/office/drawing/2014/main" id="{5E0C754D-55D6-55B0-1F31-144CBDCBDC0D}"/>
              </a:ext>
            </a:extLst>
          </p:cNvPr>
          <p:cNvPicPr>
            <a:picLocks noChangeAspect="1"/>
          </p:cNvPicPr>
          <p:nvPr/>
        </p:nvPicPr>
        <p:blipFill>
          <a:blip r:embed="rId2"/>
          <a:stretch>
            <a:fillRect/>
          </a:stretch>
        </p:blipFill>
        <p:spPr>
          <a:xfrm>
            <a:off x="2416483" y="1907403"/>
            <a:ext cx="6915150" cy="1104900"/>
          </a:xfrm>
          <a:prstGeom prst="rect">
            <a:avLst/>
          </a:prstGeom>
        </p:spPr>
      </p:pic>
      <p:pic>
        <p:nvPicPr>
          <p:cNvPr id="5" name="Picture 4" descr="Generated image">
            <a:extLst>
              <a:ext uri="{FF2B5EF4-FFF2-40B4-BE49-F238E27FC236}">
                <a16:creationId xmlns:a16="http://schemas.microsoft.com/office/drawing/2014/main" id="{A63446E9-7A0E-7B87-37C4-60AB69C2B033}"/>
              </a:ext>
            </a:extLst>
          </p:cNvPr>
          <p:cNvPicPr>
            <a:picLocks noChangeAspect="1"/>
          </p:cNvPicPr>
          <p:nvPr/>
        </p:nvPicPr>
        <p:blipFill>
          <a:blip r:embed="rId3"/>
          <a:stretch>
            <a:fillRect/>
          </a:stretch>
        </p:blipFill>
        <p:spPr>
          <a:xfrm>
            <a:off x="5153765" y="3209462"/>
            <a:ext cx="6441674" cy="3235541"/>
          </a:xfrm>
          <a:prstGeom prst="rect">
            <a:avLst/>
          </a:prstGeom>
        </p:spPr>
      </p:pic>
    </p:spTree>
    <p:extLst>
      <p:ext uri="{BB962C8B-B14F-4D97-AF65-F5344CB8AC3E}">
        <p14:creationId xmlns:p14="http://schemas.microsoft.com/office/powerpoint/2010/main" val="127295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BFAD-D492-E028-ABA7-7B637C9F0A42}"/>
              </a:ext>
            </a:extLst>
          </p:cNvPr>
          <p:cNvSpPr>
            <a:spLocks noGrp="1"/>
          </p:cNvSpPr>
          <p:nvPr>
            <p:ph type="title"/>
          </p:nvPr>
        </p:nvSpPr>
        <p:spPr/>
        <p:txBody>
          <a:bodyPr/>
          <a:lstStyle/>
          <a:p>
            <a:r>
              <a:rPr lang="en-US" dirty="0"/>
              <a:t>Test 5: Large inputs</a:t>
            </a:r>
          </a:p>
        </p:txBody>
      </p:sp>
      <p:sp>
        <p:nvSpPr>
          <p:cNvPr id="3" name="Text Placeholder 2">
            <a:extLst>
              <a:ext uri="{FF2B5EF4-FFF2-40B4-BE49-F238E27FC236}">
                <a16:creationId xmlns:a16="http://schemas.microsoft.com/office/drawing/2014/main" id="{78D373C4-69D1-D111-0F38-FF5531FB4721}"/>
              </a:ext>
            </a:extLst>
          </p:cNvPr>
          <p:cNvSpPr>
            <a:spLocks noGrp="1"/>
          </p:cNvSpPr>
          <p:nvPr>
            <p:ph type="body" idx="1"/>
          </p:nvPr>
        </p:nvSpPr>
        <p:spPr/>
        <p:txBody>
          <a:bodyPr/>
          <a:lstStyle/>
          <a:p>
            <a:r>
              <a:rPr lang="en-US" dirty="0"/>
              <a:t>Ensures the function handles large inputs without crashing</a:t>
            </a:r>
          </a:p>
        </p:txBody>
      </p:sp>
      <p:pic>
        <p:nvPicPr>
          <p:cNvPr id="4" name="Picture 3" descr="A computer screen with white and green text&#10;&#10;AI-generated content may be incorrect.">
            <a:extLst>
              <a:ext uri="{FF2B5EF4-FFF2-40B4-BE49-F238E27FC236}">
                <a16:creationId xmlns:a16="http://schemas.microsoft.com/office/drawing/2014/main" id="{53FC25EE-3FE2-ECCA-227E-21EB444DE6E6}"/>
              </a:ext>
            </a:extLst>
          </p:cNvPr>
          <p:cNvPicPr>
            <a:picLocks noChangeAspect="1"/>
          </p:cNvPicPr>
          <p:nvPr/>
        </p:nvPicPr>
        <p:blipFill>
          <a:blip r:embed="rId2"/>
          <a:stretch>
            <a:fillRect/>
          </a:stretch>
        </p:blipFill>
        <p:spPr>
          <a:xfrm>
            <a:off x="1311306" y="3357424"/>
            <a:ext cx="4953000" cy="1104900"/>
          </a:xfrm>
          <a:prstGeom prst="rect">
            <a:avLst/>
          </a:prstGeom>
        </p:spPr>
      </p:pic>
      <p:pic>
        <p:nvPicPr>
          <p:cNvPr id="5" name="Picture 4" descr="A cartoon of a pirate with a large pile of gold&#10;&#10;AI-generated content may be incorrect.">
            <a:extLst>
              <a:ext uri="{FF2B5EF4-FFF2-40B4-BE49-F238E27FC236}">
                <a16:creationId xmlns:a16="http://schemas.microsoft.com/office/drawing/2014/main" id="{645D1CED-CB51-50BD-FCCB-56B843AC19C0}"/>
              </a:ext>
            </a:extLst>
          </p:cNvPr>
          <p:cNvPicPr>
            <a:picLocks noChangeAspect="1"/>
          </p:cNvPicPr>
          <p:nvPr/>
        </p:nvPicPr>
        <p:blipFill>
          <a:blip r:embed="rId3"/>
          <a:stretch>
            <a:fillRect/>
          </a:stretch>
        </p:blipFill>
        <p:spPr>
          <a:xfrm>
            <a:off x="8093846" y="2804280"/>
            <a:ext cx="3661300" cy="3616819"/>
          </a:xfrm>
          <a:prstGeom prst="rect">
            <a:avLst/>
          </a:prstGeom>
        </p:spPr>
      </p:pic>
    </p:spTree>
    <p:extLst>
      <p:ext uri="{BB962C8B-B14F-4D97-AF65-F5344CB8AC3E}">
        <p14:creationId xmlns:p14="http://schemas.microsoft.com/office/powerpoint/2010/main" val="796519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a:buSzPts val="4000"/>
            </a:pPr>
            <a:r>
              <a:rPr lang="en-US" dirty="0" err="1"/>
              <a:t>DevSecOps</a:t>
            </a:r>
            <a:r>
              <a:rPr lang="en-US" dirty="0"/>
              <a:t> Pipeline &amp; 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a:spcBef>
                <a:spcPts val="500"/>
              </a:spcBef>
              <a:buSzPts val="2000"/>
            </a:pPr>
            <a:r>
              <a:rPr lang="en-US" b="1" dirty="0"/>
              <a:t>Plan</a:t>
            </a:r>
            <a:r>
              <a:rPr lang="en-US" dirty="0"/>
              <a:t> – Threat modeling; define secure coding policies</a:t>
            </a:r>
            <a:endParaRPr lang="en-US" sz="1600" dirty="0"/>
          </a:p>
          <a:p>
            <a:pPr lvl="1">
              <a:buSzPts val="2000"/>
            </a:pPr>
            <a:r>
              <a:rPr lang="en-US" b="1" dirty="0"/>
              <a:t>Code</a:t>
            </a:r>
            <a:r>
              <a:rPr lang="en-US" dirty="0"/>
              <a:t> – IDE plugins, </a:t>
            </a:r>
            <a:r>
              <a:rPr lang="en-US" dirty="0" err="1"/>
              <a:t>Cppcheck</a:t>
            </a:r>
            <a:r>
              <a:rPr lang="en-US" dirty="0"/>
              <a:t>, Clang-Tidy for early feedback</a:t>
            </a:r>
          </a:p>
          <a:p>
            <a:pPr lvl="1">
              <a:buSzPts val="2000"/>
            </a:pPr>
            <a:r>
              <a:rPr lang="en-US" b="1" dirty="0"/>
              <a:t>Build</a:t>
            </a:r>
            <a:r>
              <a:rPr lang="en-US" dirty="0"/>
              <a:t> – Compiler warnings-as-errors; SonarQube SAST scans</a:t>
            </a:r>
          </a:p>
          <a:p>
            <a:pPr lvl="1">
              <a:buSzPts val="2000"/>
            </a:pPr>
            <a:r>
              <a:rPr lang="en-US" b="1" dirty="0"/>
              <a:t>Test</a:t>
            </a:r>
            <a:r>
              <a:rPr lang="en-US" dirty="0"/>
              <a:t> – Unit tests, </a:t>
            </a:r>
            <a:r>
              <a:rPr lang="en-US" dirty="0" err="1"/>
              <a:t>Valgrind</a:t>
            </a:r>
            <a:r>
              <a:rPr lang="en-US" dirty="0"/>
              <a:t>, Fortify SCA (dynamic analysis)</a:t>
            </a:r>
          </a:p>
          <a:p>
            <a:pPr lvl="1">
              <a:buSzPts val="2000"/>
            </a:pPr>
            <a:r>
              <a:rPr lang="en-US" b="1" dirty="0"/>
              <a:t>Release</a:t>
            </a:r>
            <a:r>
              <a:rPr lang="en-US" dirty="0"/>
              <a:t> – Container/</a:t>
            </a:r>
            <a:r>
              <a:rPr lang="en-US" dirty="0" err="1"/>
              <a:t>IaC</a:t>
            </a:r>
            <a:r>
              <a:rPr lang="en-US" dirty="0"/>
              <a:t> scans; artifact signing</a:t>
            </a:r>
          </a:p>
          <a:p>
            <a:pPr lvl="1">
              <a:buSzPts val="2000"/>
            </a:pPr>
            <a:r>
              <a:rPr lang="en-US" b="1" dirty="0"/>
              <a:t>Operate</a:t>
            </a:r>
            <a:r>
              <a:rPr lang="en-US" dirty="0"/>
              <a:t> – Runtime monitoring, WAF shields, auto-rollback</a:t>
            </a:r>
            <a:endParaRPr dirty="0"/>
          </a:p>
          <a:p>
            <a:pPr marL="685800" lvl="1" indent="-228600" algn="l">
              <a:lnSpc>
                <a:spcPct val="90000"/>
              </a:lnSpc>
              <a:spcBef>
                <a:spcPts val="0"/>
              </a:spcBef>
              <a:spcAft>
                <a:spcPts val="0"/>
              </a:spcAft>
              <a:buClr>
                <a:schemeClr val="lt1"/>
              </a:buClr>
              <a:buSzPts val="2000"/>
              <a:buChar char="•"/>
            </a:pPr>
            <a:endParaRPr lang="en-US" dirty="0"/>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63419FE4-55B4-973C-12C2-3C6BBAC0A3CE}"/>
              </a:ext>
            </a:extLst>
          </p:cNvPr>
          <p:cNvGraphicFramePr>
            <a:graphicFrameLocks noGrp="1"/>
          </p:cNvGraphicFramePr>
          <p:nvPr>
            <p:extLst>
              <p:ext uri="{D42A27DB-BD31-4B8C-83A1-F6EECF244321}">
                <p14:modId xmlns:p14="http://schemas.microsoft.com/office/powerpoint/2010/main" val="935845674"/>
              </p:ext>
            </p:extLst>
          </p:nvPr>
        </p:nvGraphicFramePr>
        <p:xfrm>
          <a:off x="858174" y="1819922"/>
          <a:ext cx="9676490" cy="4614584"/>
        </p:xfrm>
        <a:graphic>
          <a:graphicData uri="http://schemas.openxmlformats.org/drawingml/2006/table">
            <a:tbl>
              <a:tblPr firstRow="1" bandRow="1">
                <a:tableStyleId>{802198C4-3087-4945-87E3-76CBB3509B7E}</a:tableStyleId>
              </a:tblPr>
              <a:tblGrid>
                <a:gridCol w="1935298">
                  <a:extLst>
                    <a:ext uri="{9D8B030D-6E8A-4147-A177-3AD203B41FA5}">
                      <a16:colId xmlns:a16="http://schemas.microsoft.com/office/drawing/2014/main" val="4216409774"/>
                    </a:ext>
                  </a:extLst>
                </a:gridCol>
                <a:gridCol w="1935298">
                  <a:extLst>
                    <a:ext uri="{9D8B030D-6E8A-4147-A177-3AD203B41FA5}">
                      <a16:colId xmlns:a16="http://schemas.microsoft.com/office/drawing/2014/main" val="2178086858"/>
                    </a:ext>
                  </a:extLst>
                </a:gridCol>
                <a:gridCol w="1935298">
                  <a:extLst>
                    <a:ext uri="{9D8B030D-6E8A-4147-A177-3AD203B41FA5}">
                      <a16:colId xmlns:a16="http://schemas.microsoft.com/office/drawing/2014/main" val="906173922"/>
                    </a:ext>
                  </a:extLst>
                </a:gridCol>
                <a:gridCol w="1935298">
                  <a:extLst>
                    <a:ext uri="{9D8B030D-6E8A-4147-A177-3AD203B41FA5}">
                      <a16:colId xmlns:a16="http://schemas.microsoft.com/office/drawing/2014/main" val="2594369140"/>
                    </a:ext>
                  </a:extLst>
                </a:gridCol>
                <a:gridCol w="1935298">
                  <a:extLst>
                    <a:ext uri="{9D8B030D-6E8A-4147-A177-3AD203B41FA5}">
                      <a16:colId xmlns:a16="http://schemas.microsoft.com/office/drawing/2014/main" val="417953742"/>
                    </a:ext>
                  </a:extLst>
                </a:gridCol>
              </a:tblGrid>
              <a:tr h="2160020">
                <a:tc>
                  <a:txBody>
                    <a:bodyPr/>
                    <a:lstStyle/>
                    <a:p>
                      <a:pPr lvl="0">
                        <a:buNone/>
                      </a:pPr>
                      <a:endParaRPr lang="en-US" sz="2000" b="1" i="0" u="none" strike="noStrike" noProof="0" dirty="0">
                        <a:solidFill>
                          <a:srgbClr val="FFFFFF"/>
                        </a:solidFill>
                        <a:latin typeface="Century Gothic"/>
                      </a:endParaRPr>
                    </a:p>
                    <a:p>
                      <a:pPr lvl="0">
                        <a:buNone/>
                      </a:pPr>
                      <a:endParaRPr lang="en-US" sz="2000" b="1" i="0" u="none" strike="noStrike" noProof="0" dirty="0">
                        <a:solidFill>
                          <a:srgbClr val="FFFFFF"/>
                        </a:solidFill>
                        <a:latin typeface="Century Gothic"/>
                      </a:endParaRPr>
                    </a:p>
                    <a:p>
                      <a:pPr lvl="0">
                        <a:buNone/>
                      </a:pPr>
                      <a:endParaRPr lang="en-US" sz="2000" b="1" i="0" u="none" strike="noStrike" noProof="0" dirty="0">
                        <a:solidFill>
                          <a:srgbClr val="FFFFFF"/>
                        </a:solidFill>
                        <a:latin typeface="Century Gothic"/>
                      </a:endParaRPr>
                    </a:p>
                    <a:p>
                      <a:pPr lvl="0">
                        <a:buNone/>
                      </a:pPr>
                      <a:r>
                        <a:rPr lang="en-US" sz="2000" b="1" i="0" u="none" strike="noStrike" noProof="0" dirty="0">
                          <a:solidFill>
                            <a:srgbClr val="FF0000"/>
                          </a:solidFill>
                          <a:latin typeface="Century Gothic"/>
                        </a:rPr>
                        <a:t>Problems</a:t>
                      </a:r>
                      <a:endParaRPr lang="en-US" dirty="0">
                        <a:solidFill>
                          <a:srgbClr val="FF0000"/>
                        </a:solidFill>
                      </a:endParaRPr>
                    </a:p>
                  </a:txBody>
                  <a:tcPr/>
                </a:tc>
                <a:tc>
                  <a:txBody>
                    <a:bodyPr/>
                    <a:lstStyle/>
                    <a:p>
                      <a:pPr lvl="0">
                        <a:buNone/>
                      </a:pPr>
                      <a:r>
                        <a:rPr lang="en-US" sz="2000" b="1" i="0" u="none" strike="noStrike" noProof="0" dirty="0">
                          <a:solidFill>
                            <a:srgbClr val="FFFFFF"/>
                          </a:solidFill>
                          <a:latin typeface="Century Gothic"/>
                        </a:rPr>
                        <a:t>Input validation gaps </a:t>
                      </a:r>
                      <a:br>
                        <a:rPr lang="en-US" sz="2000" b="1" i="0" u="none" strike="noStrike" noProof="0" dirty="0">
                          <a:solidFill>
                            <a:srgbClr val="FFFFFF"/>
                          </a:solidFill>
                          <a:latin typeface="Century Gothic"/>
                        </a:rPr>
                      </a:br>
                      <a:endParaRPr lang="en-US" sz="2000" b="0" i="0" u="none" strike="noStrike" noProof="0">
                        <a:solidFill>
                          <a:srgbClr val="000000"/>
                        </a:solidFill>
                        <a:latin typeface="Century Gothic"/>
                      </a:endParaRPr>
                    </a:p>
                  </a:txBody>
                  <a:tcPr/>
                </a:tc>
                <a:tc>
                  <a:txBody>
                    <a:bodyPr/>
                    <a:lstStyle/>
                    <a:p>
                      <a:pPr lvl="0">
                        <a:buNone/>
                      </a:pPr>
                      <a:r>
                        <a:rPr lang="en-US" sz="2000" b="1" i="0" u="none" strike="noStrike" noProof="0" dirty="0">
                          <a:solidFill>
                            <a:srgbClr val="FFFFFF"/>
                          </a:solidFill>
                          <a:latin typeface="Century Gothic"/>
                        </a:rPr>
                        <a:t>Memory/</a:t>
                      </a:r>
                      <a:endParaRPr lang="en-US" sz="2000" b="0" i="0" u="none" strike="noStrike" noProof="0" dirty="0">
                        <a:solidFill>
                          <a:srgbClr val="000000"/>
                        </a:solidFill>
                        <a:latin typeface="Century Gothic"/>
                      </a:endParaRPr>
                    </a:p>
                    <a:p>
                      <a:pPr lvl="0">
                        <a:buNone/>
                      </a:pPr>
                      <a:r>
                        <a:rPr lang="en-US" sz="2000" b="1" i="0" u="none" strike="noStrike" noProof="0" dirty="0">
                          <a:solidFill>
                            <a:srgbClr val="FFFFFF"/>
                          </a:solidFill>
                          <a:latin typeface="Century Gothic"/>
                        </a:rPr>
                        <a:t>resource leaks </a:t>
                      </a:r>
                      <a:br>
                        <a:rPr lang="en-US" sz="2000" b="1" i="0" u="none" strike="noStrike" noProof="0" dirty="0">
                          <a:solidFill>
                            <a:srgbClr val="FFFFFF"/>
                          </a:solidFill>
                          <a:latin typeface="Century Gothic"/>
                        </a:rPr>
                      </a:br>
                      <a:endParaRPr lang="en-US" sz="2000" b="0" i="0" u="none" strike="noStrike" noProof="0">
                        <a:solidFill>
                          <a:srgbClr val="000000"/>
                        </a:solidFill>
                        <a:latin typeface="Century Gothic"/>
                      </a:endParaRPr>
                    </a:p>
                  </a:txBody>
                  <a:tcPr/>
                </a:tc>
                <a:tc>
                  <a:txBody>
                    <a:bodyPr/>
                    <a:lstStyle/>
                    <a:p>
                      <a:pPr lvl="0">
                        <a:buNone/>
                      </a:pPr>
                      <a:r>
                        <a:rPr lang="en-US" sz="2000" b="1" i="0" u="none" strike="noStrike" noProof="0" dirty="0">
                          <a:solidFill>
                            <a:srgbClr val="FFFFFF"/>
                          </a:solidFill>
                          <a:latin typeface="Century Gothic"/>
                        </a:rPr>
                        <a:t>Sensitive data left in memory</a:t>
                      </a:r>
                      <a:br>
                        <a:rPr lang="en-US" sz="2000" b="1" i="0" u="none" strike="noStrike" noProof="0" dirty="0">
                          <a:solidFill>
                            <a:srgbClr val="FFFFFF"/>
                          </a:solidFill>
                          <a:latin typeface="Century Gothic"/>
                        </a:rPr>
                      </a:br>
                      <a:r>
                        <a:rPr lang="en-US" sz="2000" b="1" i="0" u="none" strike="noStrike" noProof="0" dirty="0">
                          <a:solidFill>
                            <a:srgbClr val="FFFFFF"/>
                          </a:solidFill>
                          <a:latin typeface="Century Gothic"/>
                        </a:rPr>
                        <a:t> </a:t>
                      </a:r>
                      <a:endParaRPr lang="en-US" dirty="0"/>
                    </a:p>
                  </a:txBody>
                  <a:tcPr/>
                </a:tc>
                <a:tc>
                  <a:txBody>
                    <a:bodyPr/>
                    <a:lstStyle/>
                    <a:p>
                      <a:pPr lvl="0">
                        <a:buNone/>
                      </a:pPr>
                      <a:r>
                        <a:rPr lang="en-US" sz="2000" b="1" i="0" u="none" strike="noStrike" noProof="0" dirty="0">
                          <a:solidFill>
                            <a:srgbClr val="FFFFFF"/>
                          </a:solidFill>
                          <a:latin typeface="Century Gothic"/>
                        </a:rPr>
                        <a:t>Over-reliance on manual review</a:t>
                      </a:r>
                      <a:endParaRPr lang="en-US" dirty="0"/>
                    </a:p>
                  </a:txBody>
                  <a:tcPr/>
                </a:tc>
                <a:extLst>
                  <a:ext uri="{0D108BD9-81ED-4DB2-BD59-A6C34878D82A}">
                    <a16:rowId xmlns:a16="http://schemas.microsoft.com/office/drawing/2014/main" val="866226941"/>
                  </a:ext>
                </a:extLst>
              </a:tr>
              <a:tr h="2454564">
                <a:tc>
                  <a:txBody>
                    <a:bodyPr/>
                    <a:lstStyle/>
                    <a:p>
                      <a:pPr lvl="0">
                        <a:buNone/>
                      </a:pPr>
                      <a:endParaRPr lang="en-US" sz="2000" b="1" i="0" u="none" strike="noStrike" noProof="0" dirty="0">
                        <a:solidFill>
                          <a:srgbClr val="FFFFFF"/>
                        </a:solidFill>
                        <a:latin typeface="Century Gothic"/>
                      </a:endParaRPr>
                    </a:p>
                    <a:p>
                      <a:pPr lvl="0">
                        <a:buNone/>
                      </a:pPr>
                      <a:endParaRPr lang="en-US" sz="2000" b="1" i="0" u="none" strike="noStrike" noProof="0" dirty="0">
                        <a:solidFill>
                          <a:srgbClr val="FFFFFF"/>
                        </a:solidFill>
                        <a:latin typeface="Century Gothic"/>
                      </a:endParaRPr>
                    </a:p>
                    <a:p>
                      <a:pPr lvl="0">
                        <a:buNone/>
                      </a:pPr>
                      <a:endParaRPr lang="en-US" sz="2000" b="1" i="0" u="none" strike="noStrike" noProof="0" dirty="0">
                        <a:solidFill>
                          <a:srgbClr val="FFFFFF"/>
                        </a:solidFill>
                        <a:latin typeface="Century Gothic"/>
                      </a:endParaRPr>
                    </a:p>
                    <a:p>
                      <a:pPr lvl="0">
                        <a:buNone/>
                      </a:pPr>
                      <a:r>
                        <a:rPr lang="en-US" sz="2000" b="1" i="0" u="none" strike="noStrike" noProof="0" dirty="0">
                          <a:solidFill>
                            <a:srgbClr val="00B050"/>
                          </a:solidFill>
                          <a:latin typeface="Century Gothic"/>
                        </a:rPr>
                        <a:t>Solutions</a:t>
                      </a:r>
                      <a:endParaRPr lang="en-US" dirty="0">
                        <a:solidFill>
                          <a:srgbClr val="00B050"/>
                        </a:solidFill>
                      </a:endParaRPr>
                    </a:p>
                  </a:txBody>
                  <a:tcPr/>
                </a:tc>
                <a:tc>
                  <a:txBody>
                    <a:bodyPr/>
                    <a:lstStyle/>
                    <a:p>
                      <a:pPr lvl="0">
                        <a:buNone/>
                      </a:pPr>
                      <a:r>
                        <a:rPr lang="en-US" sz="2000" b="1" i="0" u="none" strike="noStrike" noProof="0" dirty="0">
                          <a:solidFill>
                            <a:srgbClr val="FFFFFF"/>
                          </a:solidFill>
                          <a:latin typeface="Century Gothic"/>
                        </a:rPr>
                        <a:t>Enforce validation, sanitization, and safer APIs</a:t>
                      </a:r>
                      <a:br>
                        <a:rPr lang="en-US" sz="2000" b="1" i="0" u="none" strike="noStrike" noProof="0" dirty="0">
                          <a:solidFill>
                            <a:srgbClr val="FFFFFF"/>
                          </a:solidFill>
                          <a:latin typeface="Century Gothic"/>
                        </a:rPr>
                      </a:br>
                      <a:endParaRPr lang="en-US" sz="2000" b="0" i="0" u="none" strike="noStrike" noProof="0">
                        <a:solidFill>
                          <a:srgbClr val="000000"/>
                        </a:solidFill>
                        <a:latin typeface="Century Gothic"/>
                      </a:endParaRPr>
                    </a:p>
                  </a:txBody>
                  <a:tcPr/>
                </a:tc>
                <a:tc>
                  <a:txBody>
                    <a:bodyPr/>
                    <a:lstStyle/>
                    <a:p>
                      <a:pPr lvl="0">
                        <a:buNone/>
                      </a:pPr>
                      <a:r>
                        <a:rPr lang="en-US" sz="2000" b="1" i="0" u="none" strike="noStrike" noProof="0" dirty="0">
                          <a:solidFill>
                            <a:srgbClr val="FFFFFF"/>
                          </a:solidFill>
                          <a:latin typeface="Century Gothic"/>
                        </a:rPr>
                        <a:t>Use automated tools</a:t>
                      </a:r>
                      <a:endParaRPr lang="en-US" dirty="0"/>
                    </a:p>
                  </a:txBody>
                  <a:tcPr/>
                </a:tc>
                <a:tc>
                  <a:txBody>
                    <a:bodyPr/>
                    <a:lstStyle/>
                    <a:p>
                      <a:pPr lvl="0">
                        <a:buNone/>
                      </a:pPr>
                      <a:r>
                        <a:rPr lang="en-US" sz="2000" b="1" i="0" u="none" strike="noStrike" noProof="0" dirty="0">
                          <a:solidFill>
                            <a:srgbClr val="FFFFFF"/>
                          </a:solidFill>
                          <a:latin typeface="Century Gothic"/>
                        </a:rPr>
                        <a:t>Clear sensitive data and adopt least-privilege design</a:t>
                      </a:r>
                      <a:br>
                        <a:rPr lang="en-US" sz="2000" b="1" i="0" u="none" strike="noStrike" noProof="0" dirty="0">
                          <a:solidFill>
                            <a:srgbClr val="FFFFFF"/>
                          </a:solidFill>
                          <a:latin typeface="Century Gothic"/>
                        </a:rPr>
                      </a:br>
                      <a:endParaRPr lang="en-US" sz="2000" b="0" i="0" u="none" strike="noStrike" noProof="0">
                        <a:solidFill>
                          <a:srgbClr val="000000"/>
                        </a:solidFill>
                        <a:latin typeface="Century Gothic"/>
                      </a:endParaRPr>
                    </a:p>
                  </a:txBody>
                  <a:tcPr/>
                </a:tc>
                <a:tc>
                  <a:txBody>
                    <a:bodyPr/>
                    <a:lstStyle/>
                    <a:p>
                      <a:pPr lvl="0">
                        <a:buNone/>
                      </a:pPr>
                      <a:r>
                        <a:rPr lang="en-US" sz="2000" b="1" i="0" u="none" strike="noStrike" noProof="0" dirty="0">
                          <a:solidFill>
                            <a:srgbClr val="FFFFFF"/>
                          </a:solidFill>
                          <a:latin typeface="Century Gothic"/>
                        </a:rPr>
                        <a:t>Automate compliance in </a:t>
                      </a:r>
                      <a:r>
                        <a:rPr lang="en-US" sz="2000" b="1" i="0" u="none" strike="noStrike" noProof="0" err="1">
                          <a:solidFill>
                            <a:srgbClr val="FFFFFF"/>
                          </a:solidFill>
                          <a:latin typeface="Century Gothic"/>
                        </a:rPr>
                        <a:t>DevSecOps</a:t>
                      </a:r>
                      <a:r>
                        <a:rPr lang="en-US" sz="2000" b="1" i="0" u="none" strike="noStrike" noProof="0" dirty="0">
                          <a:solidFill>
                            <a:srgbClr val="FFFFFF"/>
                          </a:solidFill>
                          <a:latin typeface="Century Gothic"/>
                        </a:rPr>
                        <a:t> pipeline</a:t>
                      </a:r>
                      <a:endParaRPr lang="en-US" dirty="0"/>
                    </a:p>
                  </a:txBody>
                  <a:tcPr/>
                </a:tc>
                <a:extLst>
                  <a:ext uri="{0D108BD9-81ED-4DB2-BD59-A6C34878D82A}">
                    <a16:rowId xmlns:a16="http://schemas.microsoft.com/office/drawing/2014/main" val="2339283423"/>
                  </a:ext>
                </a:extLst>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E70C-B6D9-C9FB-F556-3ED08BA15663}"/>
              </a:ext>
            </a:extLst>
          </p:cNvPr>
          <p:cNvSpPr>
            <a:spLocks noGrp="1"/>
          </p:cNvSpPr>
          <p:nvPr>
            <p:ph type="title"/>
          </p:nvPr>
        </p:nvSpPr>
        <p:spPr/>
        <p:txBody>
          <a:bodyPr/>
          <a:lstStyle/>
          <a:p>
            <a:r>
              <a:rPr lang="en-US" dirty="0"/>
              <a:t>RISKS AND BENEFITS</a:t>
            </a:r>
            <a:endParaRPr lang="en-US" dirty="0">
              <a:solidFill>
                <a:srgbClr val="000000"/>
              </a:solidFill>
            </a:endParaRPr>
          </a:p>
          <a:p>
            <a:r>
              <a:rPr lang="en-US" dirty="0"/>
              <a:t>(cont.)</a:t>
            </a:r>
          </a:p>
        </p:txBody>
      </p:sp>
      <p:sp>
        <p:nvSpPr>
          <p:cNvPr id="3" name="Text Placeholder 2">
            <a:extLst>
              <a:ext uri="{FF2B5EF4-FFF2-40B4-BE49-F238E27FC236}">
                <a16:creationId xmlns:a16="http://schemas.microsoft.com/office/drawing/2014/main" id="{544C79A2-23C8-F07E-25C5-7A43181C5E57}"/>
              </a:ext>
            </a:extLst>
          </p:cNvPr>
          <p:cNvSpPr>
            <a:spLocks noGrp="1"/>
          </p:cNvSpPr>
          <p:nvPr>
            <p:ph type="body" idx="1"/>
          </p:nvPr>
        </p:nvSpPr>
        <p:spPr/>
        <p:txBody>
          <a:bodyPr/>
          <a:lstStyle/>
          <a:p>
            <a:r>
              <a:rPr lang="en-US" b="1" dirty="0"/>
              <a:t>Risks of waiting:</a:t>
            </a:r>
            <a:br>
              <a:rPr lang="en-US" b="1" dirty="0"/>
            </a:br>
            <a:r>
              <a:rPr lang="en-US" b="1" dirty="0"/>
              <a:t> – Higher chance of breach/data loss</a:t>
            </a:r>
            <a:br>
              <a:rPr lang="en-US" b="1" dirty="0"/>
            </a:br>
            <a:r>
              <a:rPr lang="en-US" b="1" dirty="0"/>
              <a:t> – Costly fixes if vulnerabilities are found late</a:t>
            </a:r>
            <a:br>
              <a:rPr lang="en-US" b="1" dirty="0"/>
            </a:br>
            <a:r>
              <a:rPr lang="en-US" b="1" dirty="0"/>
              <a:t> – Non-compliance penalties (legal/regulatory)</a:t>
            </a:r>
            <a:br>
              <a:rPr lang="en-US" b="1" dirty="0"/>
            </a:br>
            <a:r>
              <a:rPr lang="en-US" b="1" dirty="0"/>
              <a:t> – Loss of trust and reputation</a:t>
            </a:r>
            <a:endParaRPr lang="en-US" dirty="0"/>
          </a:p>
          <a:p>
            <a:r>
              <a:rPr lang="en-US" b="1" dirty="0"/>
              <a:t>Benefits of acting now:</a:t>
            </a:r>
            <a:br>
              <a:rPr lang="en-US" b="1" dirty="0"/>
            </a:br>
            <a:r>
              <a:rPr lang="en-US" b="1" dirty="0"/>
              <a:t> – Reduced attack surface</a:t>
            </a:r>
            <a:br>
              <a:rPr lang="en-US" b="1" dirty="0"/>
            </a:br>
            <a:r>
              <a:rPr lang="en-US" b="1" dirty="0"/>
              <a:t> – Lower remediation cost through “shift-left” security</a:t>
            </a:r>
            <a:br>
              <a:rPr lang="en-US" b="1" dirty="0"/>
            </a:br>
            <a:r>
              <a:rPr lang="en-US" b="1" dirty="0"/>
              <a:t> – Stronger compliance and audit readiness</a:t>
            </a:r>
            <a:br>
              <a:rPr lang="en-US" b="1" dirty="0"/>
            </a:br>
            <a:r>
              <a:rPr lang="en-US" b="1" dirty="0"/>
              <a:t> – Builds user and client confidence</a:t>
            </a:r>
            <a:endParaRPr lang="en-US" dirty="0"/>
          </a:p>
          <a:p>
            <a:endParaRPr lang="en-US" dirty="0"/>
          </a:p>
        </p:txBody>
      </p:sp>
    </p:spTree>
    <p:extLst>
      <p:ext uri="{BB962C8B-B14F-4D97-AF65-F5344CB8AC3E}">
        <p14:creationId xmlns:p14="http://schemas.microsoft.com/office/powerpoint/2010/main" val="91925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90B6-84EB-D31A-87CC-23E219481B47}"/>
              </a:ext>
            </a:extLst>
          </p:cNvPr>
          <p:cNvSpPr>
            <a:spLocks noGrp="1"/>
          </p:cNvSpPr>
          <p:nvPr>
            <p:ph type="title"/>
          </p:nvPr>
        </p:nvSpPr>
        <p:spPr/>
        <p:txBody>
          <a:bodyPr>
            <a:normAutofit/>
          </a:bodyPr>
          <a:lstStyle/>
          <a:p>
            <a:r>
              <a:rPr lang="en-US" dirty="0"/>
              <a:t>STRATEGY SHORTCOMINGS &amp; RECOMMENDATIONS</a:t>
            </a:r>
            <a:endParaRPr lang="en-US" dirty="0">
              <a:solidFill>
                <a:srgbClr val="000000"/>
              </a:solidFill>
            </a:endParaRPr>
          </a:p>
          <a:p>
            <a:endParaRPr lang="en-US" dirty="0"/>
          </a:p>
        </p:txBody>
      </p:sp>
      <p:sp>
        <p:nvSpPr>
          <p:cNvPr id="3" name="Text Placeholder 2">
            <a:extLst>
              <a:ext uri="{FF2B5EF4-FFF2-40B4-BE49-F238E27FC236}">
                <a16:creationId xmlns:a16="http://schemas.microsoft.com/office/drawing/2014/main" id="{C60F3C90-1932-80D6-CF09-DC5979F23D4B}"/>
              </a:ext>
            </a:extLst>
          </p:cNvPr>
          <p:cNvSpPr>
            <a:spLocks noGrp="1"/>
          </p:cNvSpPr>
          <p:nvPr>
            <p:ph type="body" idx="1"/>
          </p:nvPr>
        </p:nvSpPr>
        <p:spPr/>
        <p:txBody>
          <a:bodyPr>
            <a:normAutofit fontScale="92500" lnSpcReduction="20000"/>
          </a:bodyPr>
          <a:lstStyle/>
          <a:p>
            <a:r>
              <a:rPr lang="en-US" b="1"/>
              <a:t>Where strategy lacks:</a:t>
            </a:r>
            <a:endParaRPr lang="en-US"/>
          </a:p>
          <a:p>
            <a:pPr lvl="1" indent="-228600">
              <a:buFont typeface="Courier New"/>
              <a:buChar char="o"/>
            </a:pPr>
            <a:r>
              <a:rPr lang="en-US" b="1" dirty="0"/>
              <a:t>Runtime protections still limited</a:t>
            </a:r>
            <a:endParaRPr lang="en-US" dirty="0"/>
          </a:p>
          <a:p>
            <a:pPr lvl="2" indent="-228600">
              <a:buFont typeface="Wingdings"/>
              <a:buChar char="§"/>
            </a:pPr>
            <a:r>
              <a:rPr lang="en-US" b="1" dirty="0"/>
              <a:t>e.g. Equifax Breach of 2017</a:t>
            </a:r>
            <a:endParaRPr lang="en-US" dirty="0"/>
          </a:p>
          <a:p>
            <a:pPr lvl="1" indent="-228600">
              <a:buFont typeface="Courier New"/>
              <a:buChar char="o"/>
            </a:pPr>
            <a:r>
              <a:rPr lang="en-US" b="1" dirty="0"/>
              <a:t>Some</a:t>
            </a:r>
            <a:r>
              <a:rPr lang="en-US" b="1"/>
              <a:t> tools not integrated across all environments</a:t>
            </a:r>
            <a:br>
              <a:rPr lang="en-US" b="1" dirty="0"/>
            </a:br>
            <a:endParaRPr lang="en-US" b="1" dirty="0"/>
          </a:p>
          <a:p>
            <a:pPr lvl="1" indent="-228600">
              <a:buFont typeface="Courier New"/>
              <a:buChar char="o"/>
            </a:pPr>
            <a:r>
              <a:rPr lang="en-US" b="1" dirty="0"/>
              <a:t>Human error still a factor without stricter enforcement</a:t>
            </a:r>
            <a:endParaRPr lang="en-US" dirty="0"/>
          </a:p>
          <a:p>
            <a:pPr lvl="2" indent="-228600">
              <a:buFont typeface="Wingdings"/>
              <a:buChar char="§"/>
            </a:pPr>
            <a:r>
              <a:rPr lang="en-US" b="1" dirty="0"/>
              <a:t>e.g. Capital One Breach of 2019</a:t>
            </a:r>
          </a:p>
          <a:p>
            <a:r>
              <a:rPr lang="en-US" b="1"/>
              <a:t>Steps to take:</a:t>
            </a:r>
          </a:p>
          <a:p>
            <a:pPr lvl="1" indent="-228600">
              <a:buFont typeface="Courier New"/>
              <a:buChar char="o"/>
            </a:pPr>
            <a:r>
              <a:rPr lang="en-US" b="1" dirty="0"/>
              <a:t>Expand runtime monitoring &amp; incident response</a:t>
            </a:r>
            <a:br>
              <a:rPr lang="en-US" b="1" dirty="0"/>
            </a:br>
            <a:r>
              <a:rPr lang="en-US" b="1" dirty="0"/>
              <a:t> </a:t>
            </a:r>
            <a:endParaRPr lang="en-US"/>
          </a:p>
          <a:p>
            <a:pPr lvl="1" indent="-228600">
              <a:buFont typeface="Courier New"/>
              <a:buChar char="o"/>
            </a:pPr>
            <a:r>
              <a:rPr lang="en-US" b="1" dirty="0"/>
              <a:t>Increase automation coverage in CI/CD pipeline</a:t>
            </a:r>
            <a:br>
              <a:rPr lang="en-US" b="1" dirty="0"/>
            </a:br>
            <a:r>
              <a:rPr lang="en-US" b="1" dirty="0"/>
              <a:t> Conduct regular access reviews and threat modeling</a:t>
            </a:r>
            <a:br>
              <a:rPr lang="en-US" b="1" dirty="0"/>
            </a:br>
            <a:endParaRPr lang="en-US" b="1" dirty="0"/>
          </a:p>
          <a:p>
            <a:pPr lvl="1" indent="-228600">
              <a:buFont typeface="Courier New"/>
              <a:buChar char="o"/>
            </a:pPr>
            <a:r>
              <a:rPr lang="en-US" b="1" dirty="0"/>
              <a:t>Provide developer training on secure coding</a:t>
            </a:r>
            <a:endParaRPr lang="en-US" dirty="0"/>
          </a:p>
          <a:p>
            <a:endParaRPr lang="en-US" dirty="0"/>
          </a:p>
        </p:txBody>
      </p:sp>
    </p:spTree>
    <p:extLst>
      <p:ext uri="{BB962C8B-B14F-4D97-AF65-F5344CB8AC3E}">
        <p14:creationId xmlns:p14="http://schemas.microsoft.com/office/powerpoint/2010/main" val="47268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27412"/>
            <a:ext cx="4513729" cy="1075763"/>
          </a:xfrm>
          <a:prstGeom prst="rect">
            <a:avLst/>
          </a:prstGeom>
          <a:noFill/>
          <a:ln>
            <a:noFill/>
          </a:ln>
        </p:spPr>
        <p:txBody>
          <a:bodyPr spcFirstLastPara="1" wrap="square" lIns="91425" tIns="45700" rIns="91425" bIns="45700" anchor="t" anchorCtr="0">
            <a:normAutofit/>
          </a:bodyPr>
          <a:lstStyle/>
          <a:p>
            <a:pPr marL="971550" indent="-285750">
              <a:spcBef>
                <a:spcPts val="0"/>
              </a:spcBef>
            </a:pPr>
            <a:r>
              <a:rPr lang="en-US" sz="1600" dirty="0"/>
              <a:t>Multi Level security</a:t>
            </a:r>
          </a:p>
          <a:p>
            <a:pPr marL="971550" indent="-285750">
              <a:spcBef>
                <a:spcPts val="0"/>
              </a:spcBef>
            </a:pPr>
            <a:r>
              <a:rPr lang="en-US" sz="1600" dirty="0"/>
              <a:t>Standardized principles	</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4">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
        <p:nvSpPr>
          <p:cNvPr id="6" name="Google Shape;152;p3">
            <a:extLst>
              <a:ext uri="{FF2B5EF4-FFF2-40B4-BE49-F238E27FC236}">
                <a16:creationId xmlns:a16="http://schemas.microsoft.com/office/drawing/2014/main" id="{C3FFEEE8-22CE-476B-A37C-D3D11555D366}"/>
              </a:ext>
            </a:extLst>
          </p:cNvPr>
          <p:cNvSpPr txBox="1">
            <a:spLocks/>
          </p:cNvSpPr>
          <p:nvPr/>
        </p:nvSpPr>
        <p:spPr>
          <a:xfrm>
            <a:off x="4253753" y="1927412"/>
            <a:ext cx="4513729" cy="119230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971550" indent="-285750">
              <a:spcBef>
                <a:spcPts val="0"/>
              </a:spcBef>
            </a:pPr>
            <a:r>
              <a:rPr lang="en-US" sz="1600" dirty="0"/>
              <a:t>Use of tools and tests	</a:t>
            </a:r>
          </a:p>
          <a:p>
            <a:pPr marL="971550" indent="-285750">
              <a:spcBef>
                <a:spcPts val="0"/>
              </a:spcBef>
            </a:pPr>
            <a:r>
              <a:rPr lang="en-US" sz="1600" dirty="0"/>
              <a:t>Universal rules</a:t>
            </a:r>
          </a:p>
          <a:p>
            <a:pPr marL="685800" indent="0">
              <a:spcBef>
                <a:spcPts val="0"/>
              </a:spcBef>
              <a:buFont typeface="Arial"/>
              <a:buNone/>
            </a:pPr>
            <a:endParaRPr lang="en-US" sz="1600" dirty="0"/>
          </a:p>
          <a:p>
            <a:pPr marL="0" indent="0">
              <a:buSzPts val="2200"/>
              <a:buFont typeface="Arial"/>
              <a:buNone/>
            </a:pP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ctr" anchorCtr="0">
            <a:normAutofit/>
          </a:bodyPr>
          <a:lstStyle/>
          <a:p>
            <a:pPr marL="228600" indent="-228600" algn="ctr">
              <a:spcBef>
                <a:spcPts val="0"/>
              </a:spcBef>
              <a:buSzPts val="2200"/>
            </a:pPr>
            <a:r>
              <a:rPr lang="en-US" sz="3200" b="1" dirty="0"/>
              <a:t>Security should be part of the entire process, not an afterthought.</a:t>
            </a:r>
          </a:p>
          <a:p>
            <a:pPr marL="228600" indent="-228600" algn="ctr">
              <a:spcBef>
                <a:spcPts val="0"/>
              </a:spcBef>
              <a:buSzPts val="2200"/>
            </a:pPr>
            <a:endParaRPr lang="en-US" sz="3200" b="1" dirty="0"/>
          </a:p>
          <a:p>
            <a:pPr marL="228600" indent="-228600" algn="ctr">
              <a:spcBef>
                <a:spcPts val="0"/>
              </a:spcBef>
              <a:buSzPts val="2200"/>
            </a:pPr>
            <a:r>
              <a:rPr lang="en-US" sz="3200" b="1" dirty="0"/>
              <a:t>Automation and tools</a:t>
            </a:r>
          </a:p>
          <a:p>
            <a:pPr marL="228600" indent="-228600" algn="ctr">
              <a:spcBef>
                <a:spcPts val="0"/>
              </a:spcBef>
              <a:buSzPts val="2200"/>
            </a:pPr>
            <a:endParaRPr lang="en-US" sz="3200" b="1" dirty="0"/>
          </a:p>
          <a:p>
            <a:pPr marL="228600" indent="-228600" algn="ctr">
              <a:spcBef>
                <a:spcPts val="0"/>
              </a:spcBef>
              <a:buSzPts val="2200"/>
            </a:pPr>
            <a:r>
              <a:rPr lang="en-US" sz="3200" b="1" dirty="0"/>
              <a:t>Trust the policy</a:t>
            </a:r>
          </a:p>
          <a:p>
            <a:pPr marL="228600" indent="-88900">
              <a:buSzPts val="2200"/>
              <a:buNone/>
            </a:pPr>
            <a:endParaRPr lang="en-US"/>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indent="-228600">
              <a:spcBef>
                <a:spcPts val="0"/>
              </a:spcBef>
              <a:buSzPts val="2200"/>
            </a:pPr>
            <a:r>
              <a:rPr lang="en-US" dirty="0"/>
              <a:t>Fier, J. (2019, August 6). </a:t>
            </a:r>
            <a:r>
              <a:rPr lang="en-US" i="1" dirty="0"/>
              <a:t>Lessons from the Capital One breach on cloud security</a:t>
            </a:r>
            <a:r>
              <a:rPr lang="en-US" dirty="0"/>
              <a:t>. Darktrace. </a:t>
            </a:r>
            <a:r>
              <a:rPr lang="en-US" dirty="0">
                <a:hlinkClick r:id="rId4"/>
              </a:rPr>
              <a:t>https://www.darktrace.com/blog/back-to-square-one-the-capital-one-breach-proved-we-must-rethink-cloud-security</a:t>
            </a:r>
            <a:endParaRPr lang="en-US"/>
          </a:p>
          <a:p>
            <a:pPr marL="228600" indent="-228600">
              <a:spcBef>
                <a:spcPts val="0"/>
              </a:spcBef>
              <a:buSzPts val="2200"/>
            </a:pPr>
            <a:r>
              <a:rPr lang="en-US" dirty="0"/>
              <a:t>Belfer Center. (2021, June 15). </a:t>
            </a:r>
            <a:r>
              <a:rPr lang="en-US" i="1" dirty="0"/>
              <a:t>Equifax data breach</a:t>
            </a:r>
            <a:r>
              <a:rPr lang="en-US" dirty="0"/>
              <a:t>. Belfer Center for Science and International Affairs. </a:t>
            </a:r>
            <a:r>
              <a:rPr lang="en-US" dirty="0">
                <a:hlinkClick r:id="rId5"/>
              </a:rPr>
              <a:t>https://www.belfercenter.org/publication/equifax-data-breach</a:t>
            </a:r>
          </a:p>
          <a:p>
            <a:pPr marL="228600" indent="-228600">
              <a:spcBef>
                <a:spcPts val="0"/>
              </a:spcBef>
              <a:buSzPts val="2200"/>
            </a:pPr>
            <a:r>
              <a:rPr lang="en-US" dirty="0"/>
              <a:t>Linford &amp; Company LLP. (2022, February 28). </a:t>
            </a:r>
            <a:r>
              <a:rPr lang="en-US" i="1" dirty="0"/>
              <a:t>Information security policies: Why you need them and 8 examples</a:t>
            </a:r>
            <a:r>
              <a:rPr lang="en-US" dirty="0"/>
              <a:t>. Linford &amp; Company. </a:t>
            </a:r>
            <a:r>
              <a:rPr lang="en-US" dirty="0">
                <a:hlinkClick r:id="rId6"/>
              </a:rPr>
              <a:t>https://linfordco.com/blog/information-security-policies/</a:t>
            </a:r>
            <a:endParaRPr lang="en-US" dirty="0"/>
          </a:p>
          <a:p>
            <a:pPr marL="228600" indent="-228600">
              <a:spcBef>
                <a:spcPts val="0"/>
              </a:spcBef>
              <a:buSzPts val="2200"/>
            </a:pPr>
            <a:r>
              <a:rPr lang="en-US" dirty="0"/>
              <a:t>Developer Insider. (2016, August 28). </a:t>
            </a:r>
            <a:r>
              <a:rPr lang="en-US" i="1" dirty="0"/>
              <a:t>Simple and static assertion (assert) in C programming language</a:t>
            </a:r>
            <a:r>
              <a:rPr lang="en-US" dirty="0"/>
              <a:t>. Developer Insider. </a:t>
            </a:r>
            <a:r>
              <a:rPr lang="en-US" dirty="0">
                <a:hlinkClick r:id="rId7"/>
              </a:rPr>
              <a:t>http://developerinsider.co/simple-and-static-assertion-assert-in-c-programming-language/</a:t>
            </a:r>
            <a:endParaRPr lang="en-US" dirty="0"/>
          </a:p>
          <a:p>
            <a:pPr marL="228600" indent="-228600">
              <a:spcBef>
                <a:spcPts val="0"/>
              </a:spcBef>
              <a:buSzPts val="2200"/>
            </a:pPr>
            <a:r>
              <a:rPr lang="en-US"/>
              <a:t>DORA. (2024, May 24). </a:t>
            </a:r>
            <a:r>
              <a:rPr lang="en-US" i="1"/>
              <a:t>Shifting left on security</a:t>
            </a:r>
            <a:r>
              <a:rPr lang="en-US"/>
              <a:t>. DevOps Research and Assessment (DORA). In </a:t>
            </a:r>
            <a:r>
              <a:rPr lang="en-US" i="1"/>
              <a:t>DevOps capabilities</a:t>
            </a:r>
            <a:r>
              <a:rPr lang="en-US"/>
              <a:t>. Internet Archive. </a:t>
            </a:r>
            <a:r>
              <a:rPr lang="en-US" dirty="0">
                <a:hlinkClick r:id="rId8"/>
              </a:rPr>
              <a:t>https://web.archive.org/web/20240524180526/https://dora.dev/devops-capabilities/process/shifting-left-on-security/</a:t>
            </a:r>
            <a:endParaRPr lang="en-US" dirty="0"/>
          </a:p>
          <a:p>
            <a:pPr marL="228600" indent="-228600">
              <a:spcBef>
                <a:spcPts val="0"/>
              </a:spcBef>
              <a:buSzPts val="2200"/>
            </a:pPr>
            <a:endParaRPr lang="en-US"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B58F8F5-8045-ED17-6FF7-E953460ABA31}"/>
              </a:ext>
            </a:extLst>
          </p:cNvPr>
          <p:cNvGraphicFramePr>
            <a:graphicFrameLocks noGrp="1"/>
          </p:cNvGraphicFramePr>
          <p:nvPr>
            <p:extLst>
              <p:ext uri="{D42A27DB-BD31-4B8C-83A1-F6EECF244321}">
                <p14:modId xmlns:p14="http://schemas.microsoft.com/office/powerpoint/2010/main" val="3437896904"/>
              </p:ext>
            </p:extLst>
          </p:nvPr>
        </p:nvGraphicFramePr>
        <p:xfrm>
          <a:off x="1907297" y="2225499"/>
          <a:ext cx="8168640" cy="3137562"/>
        </p:xfrm>
        <a:graphic>
          <a:graphicData uri="http://schemas.openxmlformats.org/drawingml/2006/table">
            <a:tbl>
              <a:tblPr firstRow="1" bandRow="1">
                <a:tableStyleId>{802198C4-3087-4945-87E3-76CBB3509B7E}</a:tableStyleId>
              </a:tblPr>
              <a:tblGrid>
                <a:gridCol w="2722880">
                  <a:extLst>
                    <a:ext uri="{9D8B030D-6E8A-4147-A177-3AD203B41FA5}">
                      <a16:colId xmlns:a16="http://schemas.microsoft.com/office/drawing/2014/main" val="172015378"/>
                    </a:ext>
                  </a:extLst>
                </a:gridCol>
                <a:gridCol w="2722880">
                  <a:extLst>
                    <a:ext uri="{9D8B030D-6E8A-4147-A177-3AD203B41FA5}">
                      <a16:colId xmlns:a16="http://schemas.microsoft.com/office/drawing/2014/main" val="1121156662"/>
                    </a:ext>
                  </a:extLst>
                </a:gridCol>
                <a:gridCol w="2722880">
                  <a:extLst>
                    <a:ext uri="{9D8B030D-6E8A-4147-A177-3AD203B41FA5}">
                      <a16:colId xmlns:a16="http://schemas.microsoft.com/office/drawing/2014/main" val="3409838997"/>
                    </a:ext>
                  </a:extLst>
                </a:gridCol>
              </a:tblGrid>
              <a:tr h="1747865">
                <a:tc>
                  <a:txBody>
                    <a:bodyPr/>
                    <a:lstStyle/>
                    <a:p>
                      <a:endParaRPr lang="en-US" b="1" dirty="0" err="1">
                        <a:solidFill>
                          <a:srgbClr val="FF0000"/>
                        </a:solidFill>
                        <a:latin typeface="Century Gothic"/>
                      </a:endParaRPr>
                    </a:p>
                  </a:txBody>
                  <a:tcPr>
                    <a:solidFill>
                      <a:schemeClr val="accent2"/>
                    </a:solidFill>
                  </a:tcPr>
                </a:tc>
                <a:tc>
                  <a:txBody>
                    <a:bodyPr/>
                    <a:lstStyle/>
                    <a:p>
                      <a:pPr marL="285750" lvl="0" indent="-285750" algn="l">
                        <a:lnSpc>
                          <a:spcPct val="100000"/>
                        </a:lnSpc>
                        <a:spcBef>
                          <a:spcPts val="0"/>
                        </a:spcBef>
                        <a:spcAft>
                          <a:spcPts val="0"/>
                        </a:spcAft>
                        <a:buFont typeface="Arial"/>
                        <a:buChar char="•"/>
                      </a:pPr>
                      <a:r>
                        <a:rPr lang="en-US" sz="1400" b="1" i="0" u="none" strike="noStrike" noProof="0" dirty="0">
                          <a:latin typeface="Arial"/>
                        </a:rPr>
                        <a:t>STD-005-CPP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STD-006-CPP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STD-007-CPP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STD-008-CPP</a:t>
                      </a:r>
                      <a:r>
                        <a:rPr lang="en-US" sz="1400" b="0" i="0" u="none" strike="noStrike" noProof="0" dirty="0">
                          <a:latin typeface="Arial"/>
                        </a:rPr>
                        <a:t> </a:t>
                      </a:r>
                    </a:p>
                    <a:p>
                      <a:pPr lvl="0">
                        <a:buNone/>
                      </a:pPr>
                      <a:endParaRPr lang="en-US" dirty="0"/>
                    </a:p>
                  </a:txBody>
                  <a:tcPr>
                    <a:solidFill>
                      <a:schemeClr val="accent2"/>
                    </a:solidFill>
                  </a:tcPr>
                </a:tc>
                <a:tc>
                  <a:txBody>
                    <a:bodyPr/>
                    <a:lstStyle/>
                    <a:p>
                      <a:pPr marL="285750" lvl="0" indent="-285750" algn="l">
                        <a:lnSpc>
                          <a:spcPct val="100000"/>
                        </a:lnSpc>
                        <a:spcBef>
                          <a:spcPts val="0"/>
                        </a:spcBef>
                        <a:spcAft>
                          <a:spcPts val="0"/>
                        </a:spcAft>
                        <a:buFont typeface="Arial"/>
                        <a:buChar char="•"/>
                      </a:pPr>
                      <a:r>
                        <a:rPr lang="en-US" sz="1400" b="1" i="0" u="none" strike="noStrike" noProof="0" dirty="0">
                          <a:latin typeface="Arial"/>
                        </a:rPr>
                        <a:t>STD-002-CPP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STD-003-CPP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STD-004-CPP</a:t>
                      </a:r>
                      <a:endParaRPr lang="en-US" sz="1400" b="0" i="0" u="none" strike="noStrike" noProof="0" dirty="0">
                        <a:latin typeface="Arial"/>
                      </a:endParaRPr>
                    </a:p>
                    <a:p>
                      <a:pPr marL="285750" lvl="0" indent="-285750" algn="l">
                        <a:lnSpc>
                          <a:spcPct val="100000"/>
                        </a:lnSpc>
                        <a:spcBef>
                          <a:spcPts val="0"/>
                        </a:spcBef>
                        <a:spcAft>
                          <a:spcPts val="0"/>
                        </a:spcAft>
                        <a:buFont typeface="Arial"/>
                        <a:buChar char="•"/>
                      </a:pPr>
                      <a:r>
                        <a:rPr lang="en-US" sz="1400" b="1" i="0" u="none" strike="noStrike" noProof="0" dirty="0">
                          <a:latin typeface="Arial"/>
                        </a:rPr>
                        <a:t>STD-009-CPP</a:t>
                      </a:r>
                      <a:r>
                        <a:rPr lang="en-US" sz="1400" b="0" i="0" u="none" strike="noStrike" noProof="0" dirty="0">
                          <a:latin typeface="Arial"/>
                        </a:rPr>
                        <a:t> </a:t>
                      </a:r>
                    </a:p>
                    <a:p>
                      <a:pPr lvl="0">
                        <a:buNone/>
                      </a:pPr>
                      <a:endParaRPr lang="en-US" dirty="0"/>
                    </a:p>
                  </a:txBody>
                  <a:tcPr>
                    <a:solidFill>
                      <a:schemeClr val="accent1"/>
                    </a:solidFill>
                  </a:tcPr>
                </a:tc>
                <a:extLst>
                  <a:ext uri="{0D108BD9-81ED-4DB2-BD59-A6C34878D82A}">
                    <a16:rowId xmlns:a16="http://schemas.microsoft.com/office/drawing/2014/main" val="1075181147"/>
                  </a:ext>
                </a:extLst>
              </a:tr>
              <a:tr h="1389697">
                <a:tc>
                  <a:txBody>
                    <a:bodyPr/>
                    <a:lstStyle/>
                    <a:p>
                      <a:endParaRPr lang="en-US"/>
                    </a:p>
                  </a:txBody>
                  <a:tcPr>
                    <a:solidFill>
                      <a:srgbClr val="92D050"/>
                    </a:solidFill>
                  </a:tcPr>
                </a:tc>
                <a:tc>
                  <a:txBody>
                    <a:bodyPr/>
                    <a:lstStyle/>
                    <a:p>
                      <a:endParaRPr lang="en-US"/>
                    </a:p>
                  </a:txBody>
                  <a:tcPr>
                    <a:solidFill>
                      <a:schemeClr val="accent2"/>
                    </a:solidFill>
                  </a:tcPr>
                </a:tc>
                <a:tc>
                  <a:txBody>
                    <a:bodyPr/>
                    <a:lstStyle/>
                    <a:p>
                      <a:pPr marL="285750" lvl="0" indent="-285750" algn="l">
                        <a:lnSpc>
                          <a:spcPct val="100000"/>
                        </a:lnSpc>
                        <a:spcBef>
                          <a:spcPts val="0"/>
                        </a:spcBef>
                        <a:spcAft>
                          <a:spcPts val="0"/>
                        </a:spcAft>
                        <a:buFont typeface="Arial"/>
                        <a:buChar char="•"/>
                      </a:pPr>
                      <a:r>
                        <a:rPr lang="en-US" sz="1400" b="1" i="0" u="none" strike="noStrike" noProof="0" dirty="0">
                          <a:latin typeface="Arial"/>
                        </a:rPr>
                        <a:t>STD-001-CPP</a:t>
                      </a:r>
                      <a:r>
                        <a:rPr lang="en-US" sz="1400" b="0" i="0" u="none" strike="noStrike" noProof="0" dirty="0">
                          <a:latin typeface="Arial"/>
                        </a:rPr>
                        <a:t> </a:t>
                      </a:r>
                    </a:p>
                    <a:p>
                      <a:pPr marL="285750" lvl="0" indent="-285750" algn="l">
                        <a:lnSpc>
                          <a:spcPct val="100000"/>
                        </a:lnSpc>
                        <a:spcBef>
                          <a:spcPts val="0"/>
                        </a:spcBef>
                        <a:spcAft>
                          <a:spcPts val="0"/>
                        </a:spcAft>
                        <a:buFont typeface="Arial"/>
                        <a:buChar char="•"/>
                      </a:pPr>
                      <a:r>
                        <a:rPr lang="en-US" sz="1400" b="1" i="0" u="none" strike="noStrike" noProof="0" dirty="0">
                          <a:latin typeface="Arial"/>
                        </a:rPr>
                        <a:t>STD-010-CPP</a:t>
                      </a:r>
                      <a:r>
                        <a:rPr lang="en-US" sz="1400" b="0" i="0" u="none" strike="noStrike" noProof="0" dirty="0">
                          <a:latin typeface="Arial"/>
                        </a:rPr>
                        <a:t> </a:t>
                      </a:r>
                    </a:p>
                    <a:p>
                      <a:pPr lvl="0">
                        <a:buNone/>
                      </a:pPr>
                      <a:endParaRPr lang="en-US" dirty="0"/>
                    </a:p>
                  </a:txBody>
                  <a:tcPr>
                    <a:solidFill>
                      <a:schemeClr val="accent2"/>
                    </a:solidFill>
                  </a:tcPr>
                </a:tc>
                <a:extLst>
                  <a:ext uri="{0D108BD9-81ED-4DB2-BD59-A6C34878D82A}">
                    <a16:rowId xmlns:a16="http://schemas.microsoft.com/office/drawing/2014/main" val="3164900056"/>
                  </a:ext>
                </a:extLst>
              </a:tr>
            </a:tbl>
          </a:graphicData>
        </a:graphic>
      </p:graphicFrame>
      <p:sp>
        <p:nvSpPr>
          <p:cNvPr id="4" name="Text Placeholder 3">
            <a:extLst>
              <a:ext uri="{FF2B5EF4-FFF2-40B4-BE49-F238E27FC236}">
                <a16:creationId xmlns:a16="http://schemas.microsoft.com/office/drawing/2014/main" id="{342138BF-18DA-6D26-FC34-E6EAF38D936E}"/>
              </a:ext>
            </a:extLst>
          </p:cNvPr>
          <p:cNvSpPr>
            <a:spLocks noGrp="1"/>
          </p:cNvSpPr>
          <p:nvPr>
            <p:ph type="body" idx="1"/>
          </p:nvPr>
        </p:nvSpPr>
        <p:spPr>
          <a:xfrm>
            <a:off x="4996841" y="5545272"/>
            <a:ext cx="2219195" cy="495961"/>
          </a:xfrm>
        </p:spPr>
        <p:txBody>
          <a:bodyPr>
            <a:normAutofit lnSpcReduction="10000"/>
          </a:bodyPr>
          <a:lstStyle/>
          <a:p>
            <a:pPr marL="114300" indent="0">
              <a:buNone/>
            </a:pPr>
            <a:r>
              <a:rPr lang="en-US" dirty="0"/>
              <a:t>Threat Level</a:t>
            </a:r>
          </a:p>
        </p:txBody>
      </p:sp>
      <p:sp>
        <p:nvSpPr>
          <p:cNvPr id="6" name="Text Placeholder 3">
            <a:extLst>
              <a:ext uri="{FF2B5EF4-FFF2-40B4-BE49-F238E27FC236}">
                <a16:creationId xmlns:a16="http://schemas.microsoft.com/office/drawing/2014/main" id="{39ECE63D-5B13-4B79-A99C-EB578FA3EF53}"/>
              </a:ext>
            </a:extLst>
          </p:cNvPr>
          <p:cNvSpPr txBox="1">
            <a:spLocks/>
          </p:cNvSpPr>
          <p:nvPr/>
        </p:nvSpPr>
        <p:spPr>
          <a:xfrm rot="16200000">
            <a:off x="274529" y="3213343"/>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dirty="0"/>
              <a:t>Likelihood</a:t>
            </a:r>
          </a:p>
        </p:txBody>
      </p:sp>
      <p:sp>
        <p:nvSpPr>
          <p:cNvPr id="8" name="Text Placeholder 3">
            <a:extLst>
              <a:ext uri="{FF2B5EF4-FFF2-40B4-BE49-F238E27FC236}">
                <a16:creationId xmlns:a16="http://schemas.microsoft.com/office/drawing/2014/main" id="{59D4B28D-9FE2-5881-7E3D-CBD9862DDB92}"/>
              </a:ext>
            </a:extLst>
          </p:cNvPr>
          <p:cNvSpPr txBox="1">
            <a:spLocks/>
          </p:cNvSpPr>
          <p:nvPr/>
        </p:nvSpPr>
        <p:spPr>
          <a:xfrm>
            <a:off x="2289131" y="1731097"/>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dirty="0"/>
              <a:t>Low</a:t>
            </a:r>
          </a:p>
        </p:txBody>
      </p:sp>
      <p:sp>
        <p:nvSpPr>
          <p:cNvPr id="10" name="Text Placeholder 3">
            <a:extLst>
              <a:ext uri="{FF2B5EF4-FFF2-40B4-BE49-F238E27FC236}">
                <a16:creationId xmlns:a16="http://schemas.microsoft.com/office/drawing/2014/main" id="{866E4D77-8B56-608F-E10C-A6D7D13BFD6A}"/>
              </a:ext>
            </a:extLst>
          </p:cNvPr>
          <p:cNvSpPr txBox="1">
            <a:spLocks/>
          </p:cNvSpPr>
          <p:nvPr/>
        </p:nvSpPr>
        <p:spPr>
          <a:xfrm>
            <a:off x="4825652" y="1731097"/>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dirty="0"/>
              <a:t>Medium</a:t>
            </a:r>
          </a:p>
        </p:txBody>
      </p:sp>
      <p:sp>
        <p:nvSpPr>
          <p:cNvPr id="11" name="Text Placeholder 3">
            <a:extLst>
              <a:ext uri="{FF2B5EF4-FFF2-40B4-BE49-F238E27FC236}">
                <a16:creationId xmlns:a16="http://schemas.microsoft.com/office/drawing/2014/main" id="{4BEBA936-2CF9-A687-8789-4A5294812A4E}"/>
              </a:ext>
            </a:extLst>
          </p:cNvPr>
          <p:cNvSpPr txBox="1">
            <a:spLocks/>
          </p:cNvSpPr>
          <p:nvPr/>
        </p:nvSpPr>
        <p:spPr>
          <a:xfrm>
            <a:off x="10264036" y="2962823"/>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dirty="0"/>
              <a:t>High</a:t>
            </a:r>
          </a:p>
          <a:p>
            <a:pPr marL="114300" indent="0">
              <a:buNone/>
            </a:pPr>
            <a:endParaRPr lang="en-US" dirty="0"/>
          </a:p>
        </p:txBody>
      </p:sp>
      <p:sp>
        <p:nvSpPr>
          <p:cNvPr id="12" name="Text Placeholder 3">
            <a:extLst>
              <a:ext uri="{FF2B5EF4-FFF2-40B4-BE49-F238E27FC236}">
                <a16:creationId xmlns:a16="http://schemas.microsoft.com/office/drawing/2014/main" id="{176C6EB8-0FE4-8D44-8CCD-850FED04F843}"/>
              </a:ext>
            </a:extLst>
          </p:cNvPr>
          <p:cNvSpPr txBox="1">
            <a:spLocks/>
          </p:cNvSpPr>
          <p:nvPr/>
        </p:nvSpPr>
        <p:spPr>
          <a:xfrm>
            <a:off x="7842337" y="1845918"/>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dirty="0"/>
              <a:t>High</a:t>
            </a:r>
          </a:p>
        </p:txBody>
      </p:sp>
      <p:sp>
        <p:nvSpPr>
          <p:cNvPr id="13" name="Text Placeholder 3">
            <a:extLst>
              <a:ext uri="{FF2B5EF4-FFF2-40B4-BE49-F238E27FC236}">
                <a16:creationId xmlns:a16="http://schemas.microsoft.com/office/drawing/2014/main" id="{8B400225-83F1-6A7B-F873-165AA33DA02B}"/>
              </a:ext>
            </a:extLst>
          </p:cNvPr>
          <p:cNvSpPr txBox="1">
            <a:spLocks/>
          </p:cNvSpPr>
          <p:nvPr/>
        </p:nvSpPr>
        <p:spPr>
          <a:xfrm>
            <a:off x="10264035" y="4330247"/>
            <a:ext cx="2219195" cy="4959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dirty="0"/>
              <a:t>Low</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866477"/>
            <a:ext cx="10841566" cy="4352208"/>
          </a:xfrm>
          <a:prstGeom prst="rect">
            <a:avLst/>
          </a:prstGeom>
          <a:noFill/>
          <a:ln>
            <a:noFill/>
          </a:ln>
        </p:spPr>
        <p:txBody>
          <a:bodyPr spcFirstLastPara="1" wrap="square" lIns="91425" tIns="45700" rIns="91425" bIns="45700" anchor="t" anchorCtr="0">
            <a:normAutofit lnSpcReduction="10000"/>
          </a:bodyPr>
          <a:lstStyle/>
          <a:p>
            <a:pPr marL="571500" indent="-457200">
              <a:buSzPts val="2200"/>
              <a:buAutoNum type="arabicPeriod"/>
            </a:pPr>
            <a:r>
              <a:rPr lang="en-US" b="1"/>
              <a:t>Validate Input Data</a:t>
            </a:r>
            <a:r>
              <a:rPr lang="en-US"/>
              <a:t>, STD-001, STD-002, STD-003, STD-004, STD-006</a:t>
            </a:r>
          </a:p>
          <a:p>
            <a:pPr marL="571500" indent="-457200">
              <a:buSzPts val="2200"/>
              <a:buAutoNum type="arabicPeriod"/>
            </a:pPr>
            <a:r>
              <a:rPr lang="en-US" b="1"/>
              <a:t>Heed Compiler Warnings</a:t>
            </a:r>
            <a:r>
              <a:rPr lang="en-US"/>
              <a:t>, STD-001</a:t>
            </a:r>
          </a:p>
          <a:p>
            <a:pPr marL="571500" indent="-457200">
              <a:buSzPts val="2200"/>
              <a:buAutoNum type="arabicPeriod"/>
            </a:pPr>
            <a:r>
              <a:rPr lang="en-US" b="1"/>
              <a:t>Architect and Design for Security Policies</a:t>
            </a:r>
            <a:r>
              <a:rPr lang="en-US"/>
              <a:t>, STD-005, STD-007, STD-009, STD-010</a:t>
            </a:r>
          </a:p>
          <a:p>
            <a:pPr marL="571500" indent="-457200">
              <a:buSzPts val="2200"/>
              <a:buAutoNum type="arabicPeriod"/>
            </a:pPr>
            <a:r>
              <a:rPr lang="en-US" b="1"/>
              <a:t>Keep It Simple</a:t>
            </a:r>
            <a:r>
              <a:rPr lang="en-US"/>
              <a:t>, STD-002, STD-009</a:t>
            </a:r>
          </a:p>
          <a:p>
            <a:pPr marL="571500" indent="-457200">
              <a:buSzPts val="2200"/>
              <a:buAutoNum type="arabicPeriod"/>
            </a:pPr>
            <a:r>
              <a:rPr lang="en-US" b="1"/>
              <a:t>Default Deny</a:t>
            </a:r>
            <a:r>
              <a:rPr lang="en-US"/>
              <a:t>, STD-008</a:t>
            </a:r>
          </a:p>
          <a:p>
            <a:pPr marL="571500" indent="-457200">
              <a:buSzPts val="2200"/>
              <a:buAutoNum type="arabicPeriod"/>
            </a:pPr>
            <a:r>
              <a:rPr lang="en-US" b="1"/>
              <a:t>Principle of Least Privilege</a:t>
            </a:r>
            <a:r>
              <a:rPr lang="en-US"/>
              <a:t>, STD-005, STD-008, STD-010</a:t>
            </a:r>
          </a:p>
          <a:p>
            <a:pPr marL="571500" indent="-457200">
              <a:buSzPts val="2200"/>
              <a:buAutoNum type="arabicPeriod"/>
            </a:pPr>
            <a:r>
              <a:rPr lang="en-US" b="1"/>
              <a:t>Sanitize Data Sent to Other Systems</a:t>
            </a:r>
            <a:r>
              <a:rPr lang="en-US"/>
              <a:t>, STD-004, STD-009</a:t>
            </a:r>
          </a:p>
          <a:p>
            <a:pPr marL="571500" indent="-457200">
              <a:buSzPts val="2200"/>
              <a:buAutoNum type="arabicPeriod"/>
            </a:pPr>
            <a:r>
              <a:rPr lang="en-US" b="1"/>
              <a:t>Practice Defense in Depth</a:t>
            </a:r>
            <a:r>
              <a:rPr lang="en-US"/>
              <a:t>, STD-003, STD-010</a:t>
            </a:r>
          </a:p>
          <a:p>
            <a:pPr marL="571500" indent="-457200">
              <a:buSzPts val="2200"/>
              <a:buAutoNum type="arabicPeriod"/>
            </a:pPr>
            <a:r>
              <a:rPr lang="en-US" b="1"/>
              <a:t>Use Effective Quality Assurance Techniques</a:t>
            </a:r>
            <a:r>
              <a:rPr lang="en-US"/>
              <a:t>, STD-006, STD-007</a:t>
            </a:r>
          </a:p>
          <a:p>
            <a:pPr marL="571500" indent="-457200">
              <a:buSzPts val="2200"/>
              <a:buAutoNum type="arabicPeriod"/>
            </a:pPr>
            <a:r>
              <a:rPr lang="en-US" b="1" dirty="0"/>
              <a:t>Adopt a Secure Coding Standard</a:t>
            </a:r>
            <a:r>
              <a:rPr lang="en-US" dirty="0"/>
              <a:t>, all standards applied</a:t>
            </a:r>
          </a:p>
          <a:p>
            <a:pPr marL="571500" indent="-457200">
              <a:buSzPts val="2200"/>
              <a:buAutoNum type="arabicPeriod"/>
            </a:pPr>
            <a:endParaRPr lang="en-US" b="1" dirty="0"/>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85249"/>
            <a:ext cx="8631476" cy="1146892"/>
          </a:xfrm>
          <a:prstGeom prst="rect">
            <a:avLst/>
          </a:prstGeom>
          <a:noFill/>
          <a:ln>
            <a:noFill/>
          </a:ln>
        </p:spPr>
        <p:txBody>
          <a:bodyPr spcFirstLastPara="1" wrap="square" lIns="91425" tIns="45700" rIns="91425" bIns="45700" anchor="ctr" anchorCtr="0">
            <a:normAutofit/>
          </a:bodyPr>
          <a:lstStyle/>
          <a:p>
            <a:pPr>
              <a:buSzPts val="4000"/>
            </a:pPr>
            <a:r>
              <a:rPr lang="en-US" dirty="0"/>
              <a:t>CODING STANDARDS</a:t>
            </a:r>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62168A34-B12E-2E04-C1FA-3611FF68A14E}"/>
              </a:ext>
            </a:extLst>
          </p:cNvPr>
          <p:cNvGraphicFramePr>
            <a:graphicFrameLocks noGrp="1"/>
          </p:cNvGraphicFramePr>
          <p:nvPr>
            <p:extLst>
              <p:ext uri="{D42A27DB-BD31-4B8C-83A1-F6EECF244321}">
                <p14:modId xmlns:p14="http://schemas.microsoft.com/office/powerpoint/2010/main" val="904578826"/>
              </p:ext>
            </p:extLst>
          </p:nvPr>
        </p:nvGraphicFramePr>
        <p:xfrm>
          <a:off x="366333" y="790062"/>
          <a:ext cx="5623813" cy="5115814"/>
        </p:xfrm>
        <a:graphic>
          <a:graphicData uri="http://schemas.openxmlformats.org/drawingml/2006/table">
            <a:tbl>
              <a:tblPr bandRow="1">
                <a:tableStyleId>{802198C4-3087-4945-87E3-76CBB3509B7E}</a:tableStyleId>
              </a:tblPr>
              <a:tblGrid>
                <a:gridCol w="904874">
                  <a:extLst>
                    <a:ext uri="{9D8B030D-6E8A-4147-A177-3AD203B41FA5}">
                      <a16:colId xmlns:a16="http://schemas.microsoft.com/office/drawing/2014/main" val="2742423770"/>
                    </a:ext>
                  </a:extLst>
                </a:gridCol>
                <a:gridCol w="904874">
                  <a:extLst>
                    <a:ext uri="{9D8B030D-6E8A-4147-A177-3AD203B41FA5}">
                      <a16:colId xmlns:a16="http://schemas.microsoft.com/office/drawing/2014/main" val="772760117"/>
                    </a:ext>
                  </a:extLst>
                </a:gridCol>
                <a:gridCol w="847724">
                  <a:extLst>
                    <a:ext uri="{9D8B030D-6E8A-4147-A177-3AD203B41FA5}">
                      <a16:colId xmlns:a16="http://schemas.microsoft.com/office/drawing/2014/main" val="446747924"/>
                    </a:ext>
                  </a:extLst>
                </a:gridCol>
                <a:gridCol w="1171575">
                  <a:extLst>
                    <a:ext uri="{9D8B030D-6E8A-4147-A177-3AD203B41FA5}">
                      <a16:colId xmlns:a16="http://schemas.microsoft.com/office/drawing/2014/main" val="589816894"/>
                    </a:ext>
                  </a:extLst>
                </a:gridCol>
                <a:gridCol w="1295398">
                  <a:extLst>
                    <a:ext uri="{9D8B030D-6E8A-4147-A177-3AD203B41FA5}">
                      <a16:colId xmlns:a16="http://schemas.microsoft.com/office/drawing/2014/main" val="2528707110"/>
                    </a:ext>
                  </a:extLst>
                </a:gridCol>
                <a:gridCol w="499368">
                  <a:extLst>
                    <a:ext uri="{9D8B030D-6E8A-4147-A177-3AD203B41FA5}">
                      <a16:colId xmlns:a16="http://schemas.microsoft.com/office/drawing/2014/main" val="1479232009"/>
                    </a:ext>
                  </a:extLst>
                </a:gridCol>
              </a:tblGrid>
              <a:tr h="190500">
                <a:tc>
                  <a:txBody>
                    <a:bodyPr/>
                    <a:lstStyle/>
                    <a:p>
                      <a:pPr algn="ctr" rtl="0" fontAlgn="base">
                        <a:lnSpc>
                          <a:spcPts val="1538"/>
                        </a:lnSpc>
                        <a:buNone/>
                      </a:pPr>
                      <a:r>
                        <a:rPr lang="en-US" sz="1200" b="1" i="0" dirty="0">
                          <a:solidFill>
                            <a:srgbClr val="000000"/>
                          </a:solidFill>
                          <a:effectLst/>
                          <a:latin typeface="Calibri"/>
                        </a:rPr>
                        <a:t>Rule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lnSpc>
                          <a:spcPts val="1538"/>
                        </a:lnSpc>
                        <a:buNone/>
                      </a:pPr>
                      <a:r>
                        <a:rPr lang="en-US" sz="1200" b="1" i="0" dirty="0">
                          <a:solidFill>
                            <a:srgbClr val="000000"/>
                          </a:solidFill>
                          <a:effectLst/>
                          <a:latin typeface="Calibri"/>
                        </a:rPr>
                        <a:t>Severity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lnSpc>
                          <a:spcPts val="1538"/>
                        </a:lnSpc>
                        <a:buNone/>
                      </a:pPr>
                      <a:r>
                        <a:rPr lang="en-US" sz="1200" b="1" i="0" dirty="0">
                          <a:solidFill>
                            <a:srgbClr val="000000"/>
                          </a:solidFill>
                          <a:effectLst/>
                          <a:latin typeface="Calibri"/>
                        </a:rPr>
                        <a:t>Likelihood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lnSpc>
                          <a:spcPts val="1538"/>
                        </a:lnSpc>
                        <a:buNone/>
                      </a:pPr>
                      <a:r>
                        <a:rPr lang="en-US" sz="1200" b="1" i="0" dirty="0">
                          <a:solidFill>
                            <a:srgbClr val="000000"/>
                          </a:solidFill>
                          <a:effectLst/>
                          <a:latin typeface="Calibri"/>
                        </a:rPr>
                        <a:t>Remediation Cost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lnSpc>
                          <a:spcPts val="1538"/>
                        </a:lnSpc>
                        <a:buNone/>
                      </a:pPr>
                      <a:r>
                        <a:rPr lang="en-US" sz="1200" b="1" i="0" dirty="0">
                          <a:solidFill>
                            <a:srgbClr val="000000"/>
                          </a:solidFill>
                          <a:effectLst/>
                          <a:latin typeface="Calibri"/>
                        </a:rPr>
                        <a:t>Priority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lnSpc>
                          <a:spcPts val="1538"/>
                        </a:lnSpc>
                        <a:buNone/>
                      </a:pPr>
                      <a:r>
                        <a:rPr lang="en-US" sz="1200" b="1" i="0" dirty="0">
                          <a:solidFill>
                            <a:srgbClr val="000000"/>
                          </a:solidFill>
                          <a:effectLst/>
                          <a:latin typeface="Calibri"/>
                        </a:rPr>
                        <a:t>Level </a:t>
                      </a:r>
                      <a:endParaRPr lang="en-US" b="1" i="0" dirty="0">
                        <a:solidFill>
                          <a:srgbClr val="FFFFFF"/>
                        </a:solidFill>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extLst>
                  <a:ext uri="{0D108BD9-81ED-4DB2-BD59-A6C34878D82A}">
                    <a16:rowId xmlns:a16="http://schemas.microsoft.com/office/drawing/2014/main" val="1073336188"/>
                  </a:ext>
                </a:extLst>
              </a:tr>
              <a:tr h="190500">
                <a:tc>
                  <a:txBody>
                    <a:bodyPr/>
                    <a:lstStyle/>
                    <a:p>
                      <a:pPr lvl="0" algn="l" rtl="0">
                        <a:lnSpc>
                          <a:spcPts val="1538"/>
                        </a:lnSpc>
                        <a:buNone/>
                      </a:pPr>
                      <a:r>
                        <a:rPr lang="en-US" sz="1200" b="1" i="0" dirty="0">
                          <a:effectLst/>
                          <a:latin typeface="Calibri"/>
                        </a:rPr>
                        <a:t>STD-009-CPP </a:t>
                      </a:r>
                      <a:endParaRPr lang="en-US" b="1"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Likely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Low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5 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996696047"/>
                  </a:ext>
                </a:extLst>
              </a:tr>
              <a:tr h="190500">
                <a:tc>
                  <a:txBody>
                    <a:bodyPr/>
                    <a:lstStyle/>
                    <a:p>
                      <a:pPr algn="l" rtl="0" fontAlgn="base">
                        <a:lnSpc>
                          <a:spcPts val="1538"/>
                        </a:lnSpc>
                        <a:buNone/>
                      </a:pPr>
                      <a:r>
                        <a:rPr lang="en-US" sz="1200" b="1" i="0" dirty="0">
                          <a:effectLst/>
                          <a:latin typeface="Calibri"/>
                        </a:rPr>
                        <a:t>STD-003-CPP </a:t>
                      </a:r>
                      <a:endParaRPr lang="en-US" b="1"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High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Likely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High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5 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4114753908"/>
                  </a:ext>
                </a:extLst>
              </a:tr>
              <a:tr h="190500">
                <a:tc>
                  <a:txBody>
                    <a:bodyPr/>
                    <a:lstStyle/>
                    <a:p>
                      <a:pPr lvl="0" algn="l" rtl="0">
                        <a:lnSpc>
                          <a:spcPts val="1538"/>
                        </a:lnSpc>
                        <a:buNone/>
                      </a:pPr>
                      <a:r>
                        <a:rPr lang="en-US" sz="1200" b="1" i="0" dirty="0">
                          <a:effectLst/>
                          <a:latin typeface="Calibri"/>
                        </a:rPr>
                        <a:t>STD-004-CPP </a:t>
                      </a:r>
                      <a:endParaRPr lang="en-US" b="1" i="0" dirty="0">
                        <a:effectLst/>
                        <a:latin typeface="Calibri"/>
                      </a:endParaRPr>
                    </a:p>
                  </a:txBody>
                  <a:tcPr marL="66674" marR="66674">
                    <a:lnL w="9524">
                      <a:solidFill>
                        <a:srgbClr val="C9C9C9"/>
                      </a:solidFill>
                    </a:lnL>
                    <a:lnR w="9524">
                      <a:solidFill>
                        <a:srgbClr val="C9C9C9"/>
                      </a:solidFill>
                    </a:lnR>
                    <a:lnT w="9525" cap="flat" cmpd="sng" algn="ctr">
                      <a:solidFill>
                        <a:srgbClr val="A5A5A5"/>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4" marR="66674">
                    <a:lnL w="9524">
                      <a:solidFill>
                        <a:srgbClr val="C9C9C9"/>
                      </a:solidFill>
                    </a:lnL>
                    <a:lnR w="9524">
                      <a:solidFill>
                        <a:srgbClr val="C9C9C9"/>
                      </a:solidFill>
                    </a:lnR>
                    <a:lnT w="9525" cap="flat" cmpd="sng" algn="ctr">
                      <a:solidFill>
                        <a:srgbClr val="C9C9C9"/>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Likely </a:t>
                      </a:r>
                      <a:endParaRPr lang="en-US" b="0" i="0">
                        <a:effectLst/>
                        <a:latin typeface="Calibri"/>
                      </a:endParaRPr>
                    </a:p>
                  </a:txBody>
                  <a:tcPr marL="66674" marR="66674">
                    <a:lnL w="9524">
                      <a:solidFill>
                        <a:srgbClr val="C9C9C9"/>
                      </a:solidFill>
                    </a:lnL>
                    <a:lnR w="9524">
                      <a:solidFill>
                        <a:srgbClr val="C9C9C9"/>
                      </a:solidFill>
                    </a:lnR>
                    <a:lnT w="9525" cap="flat" cmpd="sng" algn="ctr">
                      <a:solidFill>
                        <a:srgbClr val="C9C9C9"/>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Low </a:t>
                      </a:r>
                      <a:endParaRPr lang="en-US" b="0" i="0">
                        <a:effectLst/>
                        <a:latin typeface="Calibri"/>
                      </a:endParaRPr>
                    </a:p>
                  </a:txBody>
                  <a:tcPr marL="66674" marR="66674">
                    <a:lnL w="9524">
                      <a:solidFill>
                        <a:srgbClr val="C9C9C9"/>
                      </a:solidFill>
                    </a:lnL>
                    <a:lnR w="9524">
                      <a:solidFill>
                        <a:srgbClr val="C9C9C9"/>
                      </a:solidFill>
                    </a:lnR>
                    <a:lnT w="9525" cap="flat" cmpd="sng" algn="ctr">
                      <a:solidFill>
                        <a:srgbClr val="C9C9C9"/>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4" marR="66674">
                    <a:lnL w="9524">
                      <a:solidFill>
                        <a:srgbClr val="C9C9C9"/>
                      </a:solidFill>
                    </a:lnL>
                    <a:lnR w="9524">
                      <a:solidFill>
                        <a:srgbClr val="C9C9C9"/>
                      </a:solidFill>
                    </a:lnR>
                    <a:lnT w="9525" cap="flat" cmpd="sng" algn="ctr">
                      <a:solidFill>
                        <a:srgbClr val="C9C9C9"/>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5 </a:t>
                      </a:r>
                      <a:endParaRPr lang="en-US" b="0" i="0">
                        <a:effectLst/>
                        <a:latin typeface="Calibri"/>
                      </a:endParaRPr>
                    </a:p>
                  </a:txBody>
                  <a:tcPr marL="66674" marR="66674">
                    <a:lnL w="9524">
                      <a:solidFill>
                        <a:srgbClr val="C9C9C9"/>
                      </a:solidFill>
                    </a:lnL>
                    <a:lnR w="9524">
                      <a:solidFill>
                        <a:srgbClr val="C9C9C9"/>
                      </a:solidFill>
                    </a:lnR>
                    <a:lnT w="9525" cap="flat" cmpd="sng" algn="ctr">
                      <a:solidFill>
                        <a:srgbClr val="C9C9C9"/>
                      </a:solidFill>
                      <a:prstDash val="solid"/>
                      <a:round/>
                      <a:headEnd type="none" w="med" len="med"/>
                      <a:tailEnd type="none" w="med" len="med"/>
                    </a:lnT>
                    <a:lnB w="9524">
                      <a:solidFill>
                        <a:srgbClr val="C9C9C9"/>
                      </a:solidFill>
                    </a:lnB>
                    <a:solidFill>
                      <a:srgbClr val="EDEDED"/>
                    </a:solidFill>
                  </a:tcPr>
                </a:tc>
                <a:extLst>
                  <a:ext uri="{0D108BD9-81ED-4DB2-BD59-A6C34878D82A}">
                    <a16:rowId xmlns:a16="http://schemas.microsoft.com/office/drawing/2014/main" val="1829595787"/>
                  </a:ext>
                </a:extLst>
              </a:tr>
              <a:tr h="190500">
                <a:tc>
                  <a:txBody>
                    <a:bodyPr/>
                    <a:lstStyle/>
                    <a:p>
                      <a:pPr lvl="0" algn="l" rtl="0">
                        <a:lnSpc>
                          <a:spcPts val="1538"/>
                        </a:lnSpc>
                        <a:buNone/>
                      </a:pPr>
                      <a:r>
                        <a:rPr lang="en-US" sz="1200" b="1" i="0" dirty="0">
                          <a:effectLst/>
                          <a:latin typeface="Calibri"/>
                        </a:rPr>
                        <a:t>STD-002-CPP </a:t>
                      </a:r>
                      <a:endParaRPr lang="en-US" b="1" i="0">
                        <a:effectLst/>
                        <a:latin typeface="Calibri"/>
                      </a:endParaRPr>
                    </a:p>
                  </a:txBody>
                  <a:tcPr marL="66674" marR="66674">
                    <a:lnL w="9524">
                      <a:solidFill>
                        <a:srgbClr val="C9C9C9"/>
                      </a:solidFill>
                    </a:lnL>
                    <a:lnR w="9524">
                      <a:solidFill>
                        <a:srgbClr val="C9C9C9"/>
                      </a:solidFill>
                    </a:lnR>
                    <a:lnT w="9524" cap="flat" cmpd="sng" algn="ctr">
                      <a:solidFill>
                        <a:srgbClr val="C9C9C9"/>
                      </a:solidFill>
                      <a:prstDash val="solid"/>
                      <a:round/>
                      <a:headEnd type="none" w="med" len="med"/>
                      <a:tailEnd type="none" w="med" len="med"/>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4" marR="66674">
                    <a:lnL w="9524">
                      <a:solidFill>
                        <a:srgbClr val="C9C9C9"/>
                      </a:solidFill>
                    </a:lnL>
                    <a:lnR w="9524">
                      <a:solidFill>
                        <a:srgbClr val="C9C9C9"/>
                      </a:solidFill>
                    </a:lnR>
                    <a:lnT w="9524">
                      <a:solidFill>
                        <a:srgbClr val="C9C9C9"/>
                      </a:solidFill>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Likely </a:t>
                      </a:r>
                      <a:endParaRPr lang="en-US" b="0" i="0">
                        <a:effectLst/>
                        <a:latin typeface="Calibri"/>
                      </a:endParaRPr>
                    </a:p>
                  </a:txBody>
                  <a:tcPr marL="66674" marR="66674">
                    <a:lnL w="9524">
                      <a:solidFill>
                        <a:srgbClr val="C9C9C9"/>
                      </a:solidFill>
                    </a:lnL>
                    <a:lnR w="9524">
                      <a:solidFill>
                        <a:srgbClr val="C9C9C9"/>
                      </a:solidFill>
                    </a:lnR>
                    <a:lnT w="9524">
                      <a:solidFill>
                        <a:srgbClr val="C9C9C9"/>
                      </a:solidFill>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Low </a:t>
                      </a:r>
                      <a:endParaRPr lang="en-US" b="0" i="0">
                        <a:effectLst/>
                        <a:latin typeface="Calibri"/>
                      </a:endParaRPr>
                    </a:p>
                  </a:txBody>
                  <a:tcPr marL="66674" marR="66674">
                    <a:lnL w="9524">
                      <a:solidFill>
                        <a:srgbClr val="C9C9C9"/>
                      </a:solidFill>
                    </a:lnL>
                    <a:lnR w="9524">
                      <a:solidFill>
                        <a:srgbClr val="C9C9C9"/>
                      </a:solidFill>
                    </a:lnR>
                    <a:lnT w="9524">
                      <a:solidFill>
                        <a:srgbClr val="C9C9C9"/>
                      </a:solidFill>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4" marR="66674">
                    <a:lnL w="9524">
                      <a:solidFill>
                        <a:srgbClr val="C9C9C9"/>
                      </a:solidFill>
                    </a:lnL>
                    <a:lnR w="9524">
                      <a:solidFill>
                        <a:srgbClr val="C9C9C9"/>
                      </a:solidFill>
                    </a:lnR>
                    <a:lnT w="9524">
                      <a:solidFill>
                        <a:srgbClr val="C9C9C9"/>
                      </a:solidFill>
                    </a:lnT>
                    <a:lnB w="9524">
                      <a:solidFill>
                        <a:srgbClr val="C9C9C9"/>
                      </a:solidFill>
                    </a:lnB>
                    <a:solidFill>
                      <a:srgbClr val="EDEDED"/>
                    </a:solidFill>
                  </a:tcPr>
                </a:tc>
                <a:tc>
                  <a:txBody>
                    <a:bodyPr/>
                    <a:lstStyle/>
                    <a:p>
                      <a:pPr lvl="0" algn="l" rtl="0">
                        <a:lnSpc>
                          <a:spcPts val="1538"/>
                        </a:lnSpc>
                        <a:buNone/>
                      </a:pPr>
                      <a:r>
                        <a:rPr lang="en-US" sz="1200" b="0" i="0" dirty="0">
                          <a:effectLst/>
                          <a:latin typeface="Calibri"/>
                        </a:rPr>
                        <a:t>4 </a:t>
                      </a:r>
                      <a:endParaRPr lang="en-US" b="0" i="0">
                        <a:effectLst/>
                        <a:latin typeface="Calibri"/>
                      </a:endParaRPr>
                    </a:p>
                  </a:txBody>
                  <a:tcPr marL="66674" marR="66674">
                    <a:lnL w="9524">
                      <a:solidFill>
                        <a:srgbClr val="C9C9C9"/>
                      </a:solidFill>
                    </a:lnL>
                    <a:lnR w="9524">
                      <a:solidFill>
                        <a:srgbClr val="C9C9C9"/>
                      </a:solidFill>
                    </a:lnR>
                    <a:lnT w="9524">
                      <a:solidFill>
                        <a:srgbClr val="C9C9C9"/>
                      </a:solidFill>
                    </a:lnT>
                    <a:lnB w="9524">
                      <a:solidFill>
                        <a:srgbClr val="C9C9C9"/>
                      </a:solidFill>
                    </a:lnB>
                    <a:solidFill>
                      <a:srgbClr val="EDEDED"/>
                    </a:solidFill>
                  </a:tcPr>
                </a:tc>
                <a:extLst>
                  <a:ext uri="{0D108BD9-81ED-4DB2-BD59-A6C34878D82A}">
                    <a16:rowId xmlns:a16="http://schemas.microsoft.com/office/drawing/2014/main" val="216452488"/>
                  </a:ext>
                </a:extLst>
              </a:tr>
              <a:tr h="190500">
                <a:tc>
                  <a:txBody>
                    <a:bodyPr/>
                    <a:lstStyle/>
                    <a:p>
                      <a:pPr lvl="0" algn="l" rtl="0">
                        <a:lnSpc>
                          <a:spcPts val="1538"/>
                        </a:lnSpc>
                        <a:buNone/>
                      </a:pPr>
                      <a:r>
                        <a:rPr lang="en-US" sz="1200" b="1" i="0" dirty="0">
                          <a:effectLst/>
                          <a:latin typeface="Calibri"/>
                        </a:rPr>
                        <a:t>STD-010-CPP </a:t>
                      </a:r>
                      <a:endParaRPr lang="en-US" b="1"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Unlikely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Medium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4 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4"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205028953"/>
                  </a:ext>
                </a:extLst>
              </a:tr>
              <a:tr h="190500">
                <a:tc>
                  <a:txBody>
                    <a:bodyPr/>
                    <a:lstStyle/>
                    <a:p>
                      <a:pPr algn="l" rtl="0" fontAlgn="base">
                        <a:lnSpc>
                          <a:spcPts val="1538"/>
                        </a:lnSpc>
                        <a:buNone/>
                      </a:pPr>
                      <a:r>
                        <a:rPr lang="en-US" sz="1200" b="1" i="0" dirty="0">
                          <a:effectLst/>
                          <a:latin typeface="Calibri"/>
                        </a:rPr>
                        <a:t>STD-005-CPP </a:t>
                      </a:r>
                      <a:endParaRPr lang="en-US" b="1"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Likely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3 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57402593"/>
                  </a:ext>
                </a:extLst>
              </a:tr>
              <a:tr h="190500">
                <a:tc>
                  <a:txBody>
                    <a:bodyPr/>
                    <a:lstStyle/>
                    <a:p>
                      <a:pPr algn="l" rtl="0" fontAlgn="base">
                        <a:lnSpc>
                          <a:spcPts val="1538"/>
                        </a:lnSpc>
                        <a:buNone/>
                      </a:pPr>
                      <a:r>
                        <a:rPr lang="en-US" sz="1200" b="1" i="0" dirty="0">
                          <a:effectLst/>
                          <a:latin typeface="Calibri"/>
                        </a:rPr>
                        <a:t>STD-006-CPP </a:t>
                      </a:r>
                      <a:endParaRPr lang="en-US" b="1"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Likely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Low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3 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438448090"/>
                  </a:ext>
                </a:extLst>
              </a:tr>
              <a:tr h="190500">
                <a:tc>
                  <a:txBody>
                    <a:bodyPr/>
                    <a:lstStyle/>
                    <a:p>
                      <a:pPr algn="l" rtl="0" fontAlgn="base">
                        <a:lnSpc>
                          <a:spcPts val="1538"/>
                        </a:lnSpc>
                        <a:buNone/>
                      </a:pPr>
                      <a:r>
                        <a:rPr lang="en-US" sz="1200" b="1" i="0" dirty="0">
                          <a:effectLst/>
                          <a:latin typeface="Calibri"/>
                        </a:rPr>
                        <a:t>STD-007-CPP </a:t>
                      </a:r>
                      <a:endParaRPr lang="en-US" b="1"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Likely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Low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3 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117944633"/>
                  </a:ext>
                </a:extLst>
              </a:tr>
              <a:tr h="190500">
                <a:tc>
                  <a:txBody>
                    <a:bodyPr/>
                    <a:lstStyle/>
                    <a:p>
                      <a:pPr algn="l" rtl="0" fontAlgn="base">
                        <a:lnSpc>
                          <a:spcPts val="1538"/>
                        </a:lnSpc>
                        <a:buNone/>
                      </a:pPr>
                      <a:r>
                        <a:rPr lang="en-US" sz="1200" b="1" i="0" dirty="0">
                          <a:effectLst/>
                          <a:latin typeface="Calibri"/>
                        </a:rPr>
                        <a:t>STD-008-CPP </a:t>
                      </a:r>
                      <a:endParaRPr lang="en-US" b="1"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Likely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Low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Medium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lnSpc>
                          <a:spcPts val="1538"/>
                        </a:lnSpc>
                        <a:buNone/>
                      </a:pPr>
                      <a:r>
                        <a:rPr lang="en-US" sz="1200" b="0" i="0" dirty="0">
                          <a:effectLst/>
                          <a:latin typeface="Calibri"/>
                        </a:rPr>
                        <a:t>3 </a:t>
                      </a:r>
                      <a:endParaRPr lang="en-US" b="0" i="0" dirty="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431339523"/>
                  </a:ext>
                </a:extLst>
              </a:tr>
              <a:tr h="190500">
                <a:tc>
                  <a:txBody>
                    <a:bodyPr/>
                    <a:lstStyle/>
                    <a:p>
                      <a:pPr lvl="0" algn="l" rtl="0">
                        <a:lnSpc>
                          <a:spcPts val="1538"/>
                        </a:lnSpc>
                        <a:buNone/>
                      </a:pPr>
                      <a:r>
                        <a:rPr lang="en-US" sz="1200" b="1" i="0" dirty="0">
                          <a:effectLst/>
                          <a:latin typeface="Calibri"/>
                        </a:rPr>
                        <a:t>STD-001-CPP </a:t>
                      </a:r>
                      <a:endParaRPr lang="en-US" b="1"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Unlikely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Medium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High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lvl="0" algn="l" rtl="0">
                        <a:lnSpc>
                          <a:spcPts val="1538"/>
                        </a:lnSpc>
                        <a:buNone/>
                      </a:pPr>
                      <a:r>
                        <a:rPr lang="en-US" sz="1200" b="0" i="0" dirty="0">
                          <a:effectLst/>
                          <a:latin typeface="Calibri"/>
                        </a:rPr>
                        <a:t>2 </a:t>
                      </a:r>
                      <a:endParaRPr lang="en-US" b="0" i="0">
                        <a:effectLst/>
                        <a:latin typeface="Calibri"/>
                      </a:endParaRPr>
                    </a:p>
                  </a:txBody>
                  <a:tcPr marL="66675" marR="6667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761023858"/>
                  </a:ext>
                </a:extLst>
              </a:tr>
            </a:tbl>
          </a:graphicData>
        </a:graphic>
      </p:graphicFrame>
      <p:sp>
        <p:nvSpPr>
          <p:cNvPr id="7" name="Google Shape;174;p6">
            <a:extLst>
              <a:ext uri="{FF2B5EF4-FFF2-40B4-BE49-F238E27FC236}">
                <a16:creationId xmlns:a16="http://schemas.microsoft.com/office/drawing/2014/main" id="{DA1E5F19-38ED-4B6A-39BA-7C169D152D8B}"/>
              </a:ext>
            </a:extLst>
          </p:cNvPr>
          <p:cNvSpPr txBox="1">
            <a:spLocks/>
          </p:cNvSpPr>
          <p:nvPr/>
        </p:nvSpPr>
        <p:spPr>
          <a:xfrm>
            <a:off x="6336082" y="1720526"/>
            <a:ext cx="5343394" cy="420532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342900" indent="-342900" algn="l">
              <a:buAutoNum type="arabicPeriod"/>
            </a:pPr>
            <a:r>
              <a:rPr lang="en-US" sz="1600" b="1" dirty="0">
                <a:latin typeface="Calibri"/>
                <a:ea typeface="Calibri"/>
                <a:cs typeface="Calibri"/>
              </a:rPr>
              <a:t>STD-009 — Limit Use of System Calls and Shell Execution</a:t>
            </a:r>
            <a:r>
              <a:rPr lang="en-US" sz="1600" dirty="0">
                <a:latin typeface="Calibri"/>
                <a:ea typeface="Calibri"/>
                <a:cs typeface="Calibri"/>
              </a:rPr>
              <a:t> </a:t>
            </a:r>
            <a:endParaRPr lang="en-US" sz="1600" b="1" dirty="0">
              <a:latin typeface="Calibri"/>
              <a:ea typeface="Calibri"/>
              <a:cs typeface="Calibri"/>
            </a:endParaRPr>
          </a:p>
          <a:p>
            <a:pPr marL="342900" indent="-342900" algn="l">
              <a:buAutoNum type="arabicPeriod"/>
            </a:pPr>
            <a:r>
              <a:rPr lang="en-US" sz="1600" b="1">
                <a:latin typeface="Calibri"/>
                <a:ea typeface="Calibri"/>
                <a:cs typeface="Calibri"/>
              </a:rPr>
              <a:t>STD-003 — Proper String Handling to Avoid Buffer Overflows</a:t>
            </a:r>
            <a:endParaRPr lang="en-US" sz="1600" dirty="0">
              <a:latin typeface="Calibri"/>
              <a:ea typeface="Calibri"/>
              <a:cs typeface="Calibri"/>
            </a:endParaRPr>
          </a:p>
          <a:p>
            <a:pPr marL="342900" indent="-342900" algn="l">
              <a:buAutoNum type="arabicPeriod"/>
            </a:pPr>
            <a:r>
              <a:rPr lang="en-US" sz="1600" b="1" dirty="0">
                <a:latin typeface="Calibri"/>
                <a:ea typeface="Calibri"/>
                <a:cs typeface="Calibri"/>
              </a:rPr>
              <a:t>STD-004 — </a:t>
            </a:r>
            <a:r>
              <a:rPr lang="en-US" sz="1600" b="1">
                <a:latin typeface="Calibri"/>
                <a:ea typeface="Calibri"/>
                <a:cs typeface="Calibri"/>
              </a:rPr>
              <a:t>Parameterized Queries to Prevent SQL Injection</a:t>
            </a:r>
            <a:endParaRPr lang="en-US" sz="1600" b="1" dirty="0">
              <a:latin typeface="Calibri"/>
              <a:ea typeface="Calibri"/>
              <a:cs typeface="Calibri"/>
            </a:endParaRPr>
          </a:p>
          <a:p>
            <a:pPr marL="342900" indent="-342900" algn="l">
              <a:buAutoNum type="arabicPeriod"/>
            </a:pPr>
            <a:r>
              <a:rPr lang="en-US" sz="1600" b="1" dirty="0">
                <a:latin typeface="Calibri"/>
                <a:ea typeface="Calibri"/>
                <a:cs typeface="Calibri"/>
              </a:rPr>
              <a:t>STD-002 — Check Data Values Before Use</a:t>
            </a:r>
            <a:r>
              <a:rPr lang="en-US" sz="1600" dirty="0">
                <a:latin typeface="Calibri"/>
                <a:ea typeface="Calibri"/>
                <a:cs typeface="Calibri"/>
              </a:rPr>
              <a:t>  </a:t>
            </a:r>
            <a:endParaRPr lang="en-US" sz="1600"/>
          </a:p>
          <a:p>
            <a:pPr marL="342900" indent="-342900" algn="l">
              <a:buAutoNum type="arabicPeriod"/>
            </a:pPr>
            <a:r>
              <a:rPr lang="en-US" sz="1600" b="1">
                <a:latin typeface="Calibri"/>
                <a:ea typeface="Calibri"/>
                <a:cs typeface="Calibri"/>
              </a:rPr>
              <a:t>STD-010 — Clear Out Sensitive Data After Use</a:t>
            </a:r>
            <a:endParaRPr lang="en-US" sz="1600" dirty="0">
              <a:latin typeface="Calibri"/>
              <a:ea typeface="Calibri"/>
              <a:cs typeface="Calibri"/>
            </a:endParaRPr>
          </a:p>
          <a:p>
            <a:pPr marL="342900" indent="-342900" algn="l">
              <a:buAutoNum type="arabicPeriod"/>
            </a:pPr>
            <a:r>
              <a:rPr lang="en-US" sz="1600" b="1" dirty="0">
                <a:latin typeface="Calibri"/>
                <a:ea typeface="Calibri"/>
                <a:cs typeface="Calibri"/>
              </a:rPr>
              <a:t>STD-005 — Prevent Memory Leaks &amp; </a:t>
            </a:r>
            <a:r>
              <a:rPr lang="en-US" sz="1600" b="1">
                <a:latin typeface="Calibri"/>
                <a:ea typeface="Calibri"/>
                <a:cs typeface="Calibri"/>
              </a:rPr>
              <a:t>Handle Freed Memory</a:t>
            </a:r>
            <a:endParaRPr lang="en-US" sz="1600" b="1" dirty="0">
              <a:latin typeface="Calibri"/>
              <a:ea typeface="Calibri"/>
              <a:cs typeface="Calibri"/>
            </a:endParaRPr>
          </a:p>
          <a:p>
            <a:pPr marL="342900" indent="-342900" algn="l">
              <a:buAutoNum type="arabicPeriod"/>
            </a:pPr>
            <a:r>
              <a:rPr lang="en-US" sz="1600" b="1" dirty="0">
                <a:latin typeface="Calibri"/>
                <a:ea typeface="Calibri"/>
                <a:cs typeface="Calibri"/>
              </a:rPr>
              <a:t>STD-006 — Enforce </a:t>
            </a:r>
            <a:r>
              <a:rPr lang="en-US" sz="1600" b="1">
                <a:latin typeface="Calibri"/>
                <a:ea typeface="Calibri"/>
                <a:cs typeface="Calibri"/>
              </a:rPr>
              <a:t>Preconditions &amp; Invariants with Assertions</a:t>
            </a:r>
            <a:r>
              <a:rPr lang="en-US" sz="1600" dirty="0">
                <a:latin typeface="Calibri"/>
                <a:ea typeface="Calibri"/>
                <a:cs typeface="Calibri"/>
              </a:rPr>
              <a:t> </a:t>
            </a:r>
          </a:p>
          <a:p>
            <a:pPr marL="342900" indent="-342900" algn="l">
              <a:buAutoNum type="arabicPeriod"/>
            </a:pPr>
            <a:r>
              <a:rPr lang="en-US" sz="1600" b="1">
                <a:latin typeface="Calibri"/>
                <a:ea typeface="Calibri"/>
                <a:cs typeface="Calibri"/>
              </a:rPr>
              <a:t>STD-007 — Use Targeted Exception Catching</a:t>
            </a:r>
            <a:r>
              <a:rPr lang="en-US" sz="1600" dirty="0">
                <a:latin typeface="Calibri"/>
                <a:ea typeface="Calibri"/>
                <a:cs typeface="Calibri"/>
              </a:rPr>
              <a:t> </a:t>
            </a:r>
          </a:p>
          <a:p>
            <a:pPr marL="342900" indent="-342900" algn="l">
              <a:buAutoNum type="arabicPeriod"/>
            </a:pPr>
            <a:r>
              <a:rPr lang="en-US" sz="1600" b="1">
                <a:latin typeface="Calibri"/>
                <a:ea typeface="Calibri"/>
                <a:cs typeface="Calibri"/>
              </a:rPr>
              <a:t>STD-008 — Close Files &amp; Free Resources</a:t>
            </a:r>
            <a:r>
              <a:rPr lang="en-US" sz="1600" dirty="0">
                <a:latin typeface="Calibri"/>
                <a:ea typeface="Calibri"/>
                <a:cs typeface="Calibri"/>
              </a:rPr>
              <a:t> </a:t>
            </a:r>
            <a:endParaRPr lang="en-US" sz="1600"/>
          </a:p>
          <a:p>
            <a:pPr marL="342900" indent="-342900" algn="l">
              <a:buAutoNum type="arabicPeriod"/>
            </a:pPr>
            <a:r>
              <a:rPr lang="en-US" sz="1600" b="1" dirty="0">
                <a:latin typeface="Calibri"/>
                <a:ea typeface="Calibri"/>
                <a:cs typeface="Calibri"/>
              </a:rPr>
              <a:t>STD-001 — Use Appropriate Data Types for Variable Intent</a:t>
            </a:r>
            <a:r>
              <a:rPr lang="en-US" sz="1600" dirty="0">
                <a:latin typeface="Calibri"/>
                <a:ea typeface="Calibri"/>
                <a:cs typeface="Calibri"/>
              </a:rPr>
              <a:t>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182" name="Google Shape;182;p7"/>
          <p:cNvSpPr txBox="1">
            <a:spLocks noGrp="1"/>
          </p:cNvSpPr>
          <p:nvPr>
            <p:ph type="body" idx="1"/>
          </p:nvPr>
        </p:nvSpPr>
        <p:spPr>
          <a:xfrm>
            <a:off x="486052" y="818521"/>
            <a:ext cx="4243527"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3200" dirty="0">
                <a:solidFill>
                  <a:srgbClr val="FFFFFF"/>
                </a:solidFill>
                <a:ea typeface="Calibri"/>
                <a:cs typeface="Calibri"/>
              </a:rPr>
              <a:t>Encryption at Rest</a:t>
            </a:r>
          </a:p>
          <a:p>
            <a:pPr marL="685800" lvl="1" indent="-228600">
              <a:spcBef>
                <a:spcPts val="0"/>
              </a:spcBef>
              <a:buSzPts val="2000"/>
              <a:buFont typeface="Courier New"/>
              <a:buChar char="o"/>
            </a:pPr>
            <a:r>
              <a:rPr lang="en-US" sz="2800" dirty="0">
                <a:ea typeface="Calibri"/>
                <a:cs typeface="Calibri"/>
              </a:rPr>
              <a:t>Stored Data</a:t>
            </a:r>
          </a:p>
          <a:p>
            <a:pPr marL="1143000" lvl="2" indent="-228600">
              <a:spcBef>
                <a:spcPts val="0"/>
              </a:spcBef>
              <a:buSzPts val="2000"/>
              <a:buFont typeface="Wingdings"/>
              <a:buChar char="§"/>
            </a:pPr>
            <a:r>
              <a:rPr lang="en-US" sz="2400" dirty="0">
                <a:ea typeface="Calibri"/>
                <a:cs typeface="Calibri"/>
              </a:rPr>
              <a:t>Data bases</a:t>
            </a:r>
          </a:p>
          <a:p>
            <a:pPr marL="1143000" lvl="2" indent="-228600">
              <a:spcBef>
                <a:spcPts val="0"/>
              </a:spcBef>
              <a:buSzPts val="2000"/>
              <a:buFont typeface="Wingdings"/>
              <a:buChar char="§"/>
            </a:pPr>
            <a:r>
              <a:rPr lang="en-US" sz="2400" dirty="0">
                <a:ea typeface="Calibri"/>
                <a:cs typeface="Calibri"/>
              </a:rPr>
              <a:t>Hard Drives</a:t>
            </a:r>
          </a:p>
          <a:p>
            <a:pPr marL="1143000" lvl="2" indent="-228600">
              <a:spcBef>
                <a:spcPts val="0"/>
              </a:spcBef>
              <a:buSzPts val="2000"/>
              <a:buFont typeface="Wingdings"/>
              <a:buChar char="§"/>
            </a:pPr>
            <a:r>
              <a:rPr lang="en-US" sz="2400" dirty="0">
                <a:ea typeface="Calibri"/>
                <a:cs typeface="Calibri"/>
              </a:rPr>
              <a:t>Cloud storage</a:t>
            </a:r>
          </a:p>
          <a:p>
            <a:pPr marL="1143000" lvl="2" indent="-228600">
              <a:spcBef>
                <a:spcPts val="0"/>
              </a:spcBef>
              <a:buSzPts val="2000"/>
              <a:buFont typeface="Wingdings"/>
              <a:buChar char="§"/>
            </a:pPr>
            <a:r>
              <a:rPr lang="en-US" sz="2400" dirty="0">
                <a:ea typeface="Calibri"/>
                <a:cs typeface="Calibri"/>
              </a:rPr>
              <a:t>Files</a:t>
            </a:r>
          </a:p>
          <a:p>
            <a:pPr marL="0" indent="0">
              <a:buSzPts val="1600"/>
              <a:buNone/>
            </a:pPr>
            <a:endParaRPr lang="en-US" sz="1600"/>
          </a:p>
          <a:p>
            <a:pPr marL="228600" indent="-88900">
              <a:buSzPts val="2200"/>
              <a:buNone/>
            </a:pPr>
            <a:endParaRPr lang="en-US"/>
          </a:p>
        </p:txBody>
      </p:sp>
      <p:sp>
        <p:nvSpPr>
          <p:cNvPr id="3" name="Google Shape;182;p7">
            <a:extLst>
              <a:ext uri="{FF2B5EF4-FFF2-40B4-BE49-F238E27FC236}">
                <a16:creationId xmlns:a16="http://schemas.microsoft.com/office/drawing/2014/main" id="{9D2BF471-6A2A-A473-BD91-ACF73F1900D7}"/>
              </a:ext>
            </a:extLst>
          </p:cNvPr>
          <p:cNvSpPr txBox="1">
            <a:spLocks/>
          </p:cNvSpPr>
          <p:nvPr/>
        </p:nvSpPr>
        <p:spPr>
          <a:xfrm>
            <a:off x="5395403" y="2191601"/>
            <a:ext cx="6307585"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sz="3200" dirty="0">
                <a:solidFill>
                  <a:srgbClr val="FFFFFF"/>
                </a:solidFill>
                <a:ea typeface="Calibri"/>
                <a:cs typeface="Calibri"/>
              </a:rPr>
              <a:t>Encryption in Flight</a:t>
            </a:r>
            <a:endParaRPr lang="en-US" sz="3200">
              <a:ea typeface="Calibri"/>
              <a:cs typeface="Calibri"/>
            </a:endParaRPr>
          </a:p>
          <a:p>
            <a:pPr marL="685800" lvl="1" indent="-228600">
              <a:spcBef>
                <a:spcPts val="0"/>
              </a:spcBef>
              <a:buSzPts val="2000"/>
              <a:buFont typeface="Courier New"/>
              <a:buChar char="o"/>
            </a:pPr>
            <a:r>
              <a:rPr lang="en-US" sz="2800" dirty="0">
                <a:ea typeface="Calibri"/>
                <a:cs typeface="Calibri"/>
              </a:rPr>
              <a:t>Data moving between systems</a:t>
            </a:r>
          </a:p>
          <a:p>
            <a:pPr marL="1143000" lvl="2" indent="-228600">
              <a:spcBef>
                <a:spcPts val="0"/>
              </a:spcBef>
              <a:buSzPts val="2000"/>
              <a:buFont typeface="Wingdings"/>
              <a:buChar char="§"/>
            </a:pPr>
            <a:r>
              <a:rPr lang="en-US" sz="2000" dirty="0">
                <a:ea typeface="Calibri"/>
                <a:cs typeface="Calibri"/>
              </a:rPr>
              <a:t>Login forms</a:t>
            </a:r>
          </a:p>
          <a:p>
            <a:pPr marL="1143000" lvl="2" indent="-228600">
              <a:spcBef>
                <a:spcPts val="0"/>
              </a:spcBef>
              <a:buSzPts val="2000"/>
              <a:buFont typeface="Wingdings"/>
              <a:buChar char="§"/>
            </a:pPr>
            <a:r>
              <a:rPr lang="en-US" sz="2000" dirty="0">
                <a:ea typeface="Calibri"/>
                <a:cs typeface="Calibri"/>
              </a:rPr>
              <a:t>VPNs</a:t>
            </a:r>
            <a:endParaRPr lang="en-US" sz="2000"/>
          </a:p>
          <a:p>
            <a:pPr marL="1143000" lvl="2" indent="-228600">
              <a:spcBef>
                <a:spcPts val="0"/>
              </a:spcBef>
              <a:buSzPts val="2000"/>
              <a:buFont typeface="Wingdings"/>
              <a:buChar char="§"/>
            </a:pPr>
            <a:r>
              <a:rPr lang="en-US" sz="2400" dirty="0">
                <a:ea typeface="Calibri"/>
                <a:cs typeface="Calibri"/>
              </a:rPr>
              <a:t>Secure Shells</a:t>
            </a:r>
          </a:p>
          <a:p>
            <a:pPr marL="1143000" lvl="2" indent="-228600">
              <a:spcBef>
                <a:spcPts val="0"/>
              </a:spcBef>
              <a:buSzPts val="2000"/>
              <a:buFont typeface="Wingdings"/>
              <a:buChar char="§"/>
            </a:pPr>
            <a:r>
              <a:rPr lang="en-US" sz="2400" dirty="0">
                <a:ea typeface="Calibri"/>
                <a:cs typeface="Calibri"/>
              </a:rPr>
              <a:t>API Traffic</a:t>
            </a:r>
          </a:p>
          <a:p>
            <a:pPr marL="1143000" lvl="2" indent="-228600">
              <a:spcBef>
                <a:spcPts val="0"/>
              </a:spcBef>
              <a:buSzPts val="2000"/>
              <a:buFont typeface="Wingdings"/>
              <a:buChar char="§"/>
            </a:pPr>
            <a:r>
              <a:rPr lang="en-US" sz="2400" dirty="0">
                <a:ea typeface="Calibri"/>
                <a:cs typeface="Calibri"/>
              </a:rPr>
              <a:t>Secure messaging</a:t>
            </a:r>
          </a:p>
          <a:p>
            <a:pPr marL="0" indent="0">
              <a:buSzPts val="1600"/>
              <a:buNone/>
            </a:pPr>
            <a:endParaRPr lang="en-US" sz="1600">
              <a:ea typeface="Calibri"/>
              <a:cs typeface="Calibri"/>
            </a:endParaRPr>
          </a:p>
          <a:p>
            <a:pPr marL="228600" indent="-88900">
              <a:buSzPts val="2200"/>
              <a:buFont typeface="Arial"/>
              <a:buNone/>
            </a:pPr>
            <a:endParaRPr lang="en-US"/>
          </a:p>
        </p:txBody>
      </p:sp>
      <p:sp>
        <p:nvSpPr>
          <p:cNvPr id="5" name="Google Shape;182;p7">
            <a:extLst>
              <a:ext uri="{FF2B5EF4-FFF2-40B4-BE49-F238E27FC236}">
                <a16:creationId xmlns:a16="http://schemas.microsoft.com/office/drawing/2014/main" id="{7869CAAC-4C0B-E83C-617C-973E4CC94A78}"/>
              </a:ext>
            </a:extLst>
          </p:cNvPr>
          <p:cNvSpPr txBox="1">
            <a:spLocks/>
          </p:cNvSpPr>
          <p:nvPr/>
        </p:nvSpPr>
        <p:spPr>
          <a:xfrm>
            <a:off x="483093" y="3878358"/>
            <a:ext cx="4332304" cy="35062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sz="3200" dirty="0">
                <a:solidFill>
                  <a:srgbClr val="FFFFFF"/>
                </a:solidFill>
                <a:ea typeface="Calibri"/>
                <a:cs typeface="Calibri"/>
              </a:rPr>
              <a:t>Encryption in Use</a:t>
            </a:r>
          </a:p>
          <a:p>
            <a:pPr marL="685800" lvl="1" indent="-228600">
              <a:spcBef>
                <a:spcPts val="0"/>
              </a:spcBef>
              <a:buSzPts val="2000"/>
              <a:buFont typeface="Courier New"/>
              <a:buChar char="o"/>
            </a:pPr>
            <a:r>
              <a:rPr lang="en-US" sz="2800" dirty="0">
                <a:ea typeface="Calibri"/>
                <a:cs typeface="Calibri"/>
              </a:rPr>
              <a:t>RAM</a:t>
            </a:r>
          </a:p>
          <a:p>
            <a:pPr marL="1143000" lvl="2" indent="-228600">
              <a:spcBef>
                <a:spcPts val="0"/>
              </a:spcBef>
              <a:buSzPts val="2000"/>
              <a:buFont typeface="Wingdings"/>
              <a:buChar char="§"/>
            </a:pPr>
            <a:r>
              <a:rPr lang="en-US" sz="2600" dirty="0">
                <a:ea typeface="Calibri"/>
                <a:cs typeface="Calibri"/>
              </a:rPr>
              <a:t>Clear sensitive data from memory</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869046"/>
            <a:ext cx="10827798" cy="4349639"/>
          </a:xfrm>
          <a:prstGeom prst="rect">
            <a:avLst/>
          </a:prstGeom>
          <a:noFill/>
          <a:ln>
            <a:noFill/>
          </a:ln>
        </p:spPr>
        <p:txBody>
          <a:bodyPr spcFirstLastPara="1" wrap="square" lIns="91425" tIns="45700" rIns="91425" bIns="45700" anchor="t" anchorCtr="0">
            <a:normAutofit lnSpcReduction="10000"/>
          </a:bodyPr>
          <a:lstStyle/>
          <a:p>
            <a:pPr marL="228600" indent="-228600">
              <a:spcBef>
                <a:spcPts val="0"/>
              </a:spcBef>
              <a:buSzPts val="2400"/>
            </a:pPr>
            <a:r>
              <a:rPr lang="en-US" sz="2400" dirty="0"/>
              <a:t>Authentication – Verifying user identity</a:t>
            </a:r>
          </a:p>
          <a:p>
            <a:pPr marL="685800" lvl="1" indent="-228600">
              <a:spcBef>
                <a:spcPts val="0"/>
              </a:spcBef>
              <a:buSzPts val="2400"/>
              <a:buFont typeface="Courier New"/>
              <a:buChar char="o"/>
            </a:pPr>
            <a:r>
              <a:rPr lang="en-US" sz="2200" dirty="0"/>
              <a:t>Require multi-factor authentication (MFA)</a:t>
            </a:r>
          </a:p>
          <a:p>
            <a:pPr marL="685800" lvl="1" indent="-228600">
              <a:spcBef>
                <a:spcPts val="0"/>
              </a:spcBef>
              <a:buSzPts val="2400"/>
              <a:buFont typeface="Courier New"/>
              <a:buChar char="o"/>
            </a:pPr>
            <a:r>
              <a:rPr lang="en-US" sz="2200"/>
              <a:t>Require strong passwords</a:t>
            </a:r>
            <a:endParaRPr lang="en-US" sz="2200" dirty="0"/>
          </a:p>
          <a:p>
            <a:pPr marL="685800" lvl="1" indent="-228600">
              <a:spcBef>
                <a:spcPts val="0"/>
              </a:spcBef>
              <a:buSzPts val="2400"/>
              <a:buFont typeface="Courier New"/>
              <a:buChar char="o"/>
            </a:pPr>
            <a:r>
              <a:rPr lang="en-US" sz="2200" dirty="0"/>
              <a:t>Enforce single sign-on session</a:t>
            </a:r>
          </a:p>
          <a:p>
            <a:pPr marL="685800" lvl="1" indent="-228600">
              <a:spcBef>
                <a:spcPts val="0"/>
              </a:spcBef>
              <a:buSzPts val="2400"/>
              <a:buFont typeface="Courier New"/>
              <a:buChar char="o"/>
            </a:pPr>
            <a:endParaRPr lang="en-US" sz="2200" dirty="0"/>
          </a:p>
          <a:p>
            <a:pPr marL="228600" indent="-228600">
              <a:spcBef>
                <a:spcPts val="0"/>
              </a:spcBef>
              <a:buSzPts val="2400"/>
            </a:pPr>
            <a:r>
              <a:rPr lang="en-US" sz="2400" dirty="0"/>
              <a:t>Authorization – Controlling the user's access</a:t>
            </a:r>
          </a:p>
          <a:p>
            <a:pPr marL="685800" lvl="1" indent="-228600">
              <a:spcBef>
                <a:spcPts val="0"/>
              </a:spcBef>
              <a:buSzPts val="2400"/>
              <a:buFont typeface="Courier New"/>
              <a:buChar char="o"/>
            </a:pPr>
            <a:r>
              <a:rPr lang="en-US" sz="2200" dirty="0"/>
              <a:t>Role-based access control</a:t>
            </a:r>
          </a:p>
          <a:p>
            <a:pPr marL="685800" lvl="1" indent="-228600">
              <a:spcBef>
                <a:spcPts val="0"/>
              </a:spcBef>
              <a:buSzPts val="2400"/>
              <a:buFont typeface="Courier New"/>
              <a:buChar char="o"/>
            </a:pPr>
            <a:r>
              <a:rPr lang="en-US" sz="2200" dirty="0"/>
              <a:t>Least privilege</a:t>
            </a:r>
            <a:r>
              <a:rPr lang="en-US" sz="2200"/>
              <a:t> rule</a:t>
            </a:r>
          </a:p>
          <a:p>
            <a:pPr marL="685800" lvl="1" indent="-228600">
              <a:spcBef>
                <a:spcPts val="0"/>
              </a:spcBef>
              <a:buSzPts val="2400"/>
              <a:buFont typeface="Courier New"/>
              <a:buChar char="o"/>
            </a:pPr>
            <a:r>
              <a:rPr lang="en-US" sz="2200" dirty="0"/>
              <a:t>Review new roles and elevated permissions</a:t>
            </a:r>
          </a:p>
          <a:p>
            <a:pPr marL="685800" lvl="1" indent="-228600">
              <a:spcBef>
                <a:spcPts val="0"/>
              </a:spcBef>
              <a:buSzPts val="2400"/>
              <a:buFont typeface="Courier New"/>
              <a:buChar char="o"/>
            </a:pPr>
            <a:endParaRPr lang="en-US" sz="2200" dirty="0"/>
          </a:p>
          <a:p>
            <a:pPr marL="228600" indent="-228600">
              <a:spcBef>
                <a:spcPts val="0"/>
              </a:spcBef>
              <a:buSzPts val="2400"/>
            </a:pPr>
            <a:r>
              <a:rPr lang="en-US" sz="2400" dirty="0"/>
              <a:t>Accounting – Auditing and tracking activity</a:t>
            </a:r>
          </a:p>
          <a:p>
            <a:pPr marL="685800" lvl="1" indent="-228600">
              <a:spcBef>
                <a:spcPts val="0"/>
              </a:spcBef>
              <a:buSzPts val="2400"/>
              <a:buFont typeface="Courier New"/>
              <a:buChar char="o"/>
            </a:pPr>
            <a:r>
              <a:rPr lang="en-US" sz="2200"/>
              <a:t>Keep detailed logs of user activity and access</a:t>
            </a:r>
            <a:endParaRPr lang="en-US" sz="2200" dirty="0"/>
          </a:p>
          <a:p>
            <a:pPr marL="685800" lvl="1" indent="-228600">
              <a:spcBef>
                <a:spcPts val="0"/>
              </a:spcBef>
              <a:buSzPts val="2400"/>
              <a:buFont typeface="Courier New"/>
              <a:buChar char="o"/>
            </a:pPr>
            <a:r>
              <a:rPr lang="en-US" sz="2200" dirty="0"/>
              <a:t>Automated alerts</a:t>
            </a:r>
          </a:p>
          <a:p>
            <a:pPr marL="685800" lvl="1" indent="-228600">
              <a:spcBef>
                <a:spcPts val="0"/>
              </a:spcBef>
              <a:buSzPts val="2400"/>
              <a:buFont typeface="Courier New"/>
              <a:buChar char="o"/>
            </a:pPr>
            <a:r>
              <a:rPr lang="en-US" sz="2200" dirty="0"/>
              <a:t>Regular log audits</a:t>
            </a:r>
          </a:p>
          <a:p>
            <a:pPr marL="685800" lvl="1" indent="-228600">
              <a:spcBef>
                <a:spcPts val="0"/>
              </a:spcBef>
              <a:buSzPts val="2400"/>
              <a:buFont typeface="Courier New"/>
              <a:buChar char="o"/>
            </a:pPr>
            <a:endParaRPr lang="en-US" sz="2200" dirty="0"/>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dirty="0"/>
              <a:t>Unit testing is using single functions to verify that the output for some processed input is what is expected.</a:t>
            </a:r>
          </a:p>
          <a:p>
            <a:pPr marL="0" indent="0">
              <a:buNone/>
            </a:pPr>
            <a:endParaRPr dirty="0"/>
          </a:p>
          <a:p>
            <a:pPr marL="0" indent="0">
              <a:buNone/>
            </a:pPr>
            <a:r>
              <a:rPr lang="en-US" dirty="0"/>
              <a:t>In the following slides, it will be demonstrated how test can keep to our standards using:</a:t>
            </a:r>
          </a:p>
          <a:p>
            <a:pPr marL="0" indent="0" algn="ctr">
              <a:buNone/>
            </a:pPr>
            <a:r>
              <a:rPr lang="en-US" dirty="0"/>
              <a:t>STD-002 — Check Data Values Before Use</a:t>
            </a:r>
          </a:p>
          <a:p>
            <a:pPr marL="0" indent="0" algn="ctr">
              <a:buNone/>
            </a:pPr>
            <a:endParaRPr lang="en-US" dirty="0"/>
          </a:p>
          <a:p>
            <a:pPr marL="0" indent="0">
              <a:buNone/>
            </a:pPr>
            <a:r>
              <a:rPr lang="en-US" dirty="0"/>
              <a:t>Using fun, pirate themed test examples, we will see the use of tests to check values and avoid vulnerabilities.</a:t>
            </a: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FA50-5C9C-EA07-ED1B-BCFDC7AD0386}"/>
              </a:ext>
            </a:extLst>
          </p:cNvPr>
          <p:cNvSpPr>
            <a:spLocks noGrp="1"/>
          </p:cNvSpPr>
          <p:nvPr>
            <p:ph type="title"/>
          </p:nvPr>
        </p:nvSpPr>
        <p:spPr/>
        <p:txBody>
          <a:bodyPr/>
          <a:lstStyle/>
          <a:p>
            <a:r>
              <a:rPr lang="en-US" dirty="0"/>
              <a:t>Function to be Tested</a:t>
            </a:r>
          </a:p>
        </p:txBody>
      </p:sp>
      <p:sp>
        <p:nvSpPr>
          <p:cNvPr id="3" name="Text Placeholder 2">
            <a:extLst>
              <a:ext uri="{FF2B5EF4-FFF2-40B4-BE49-F238E27FC236}">
                <a16:creationId xmlns:a16="http://schemas.microsoft.com/office/drawing/2014/main" id="{D5C4B154-077C-5C54-4B95-C0431813E00F}"/>
              </a:ext>
            </a:extLst>
          </p:cNvPr>
          <p:cNvSpPr>
            <a:spLocks noGrp="1"/>
          </p:cNvSpPr>
          <p:nvPr>
            <p:ph type="body" idx="1"/>
          </p:nvPr>
        </p:nvSpPr>
        <p:spPr/>
        <p:txBody>
          <a:bodyPr/>
          <a:lstStyle/>
          <a:p>
            <a:r>
              <a:rPr lang="en-US" dirty="0"/>
              <a:t>The following function is used to split the loot collected by pirates depending on the amount of loot and pirates in the crew. </a:t>
            </a:r>
          </a:p>
          <a:p>
            <a:endParaRPr lang="en-US" dirty="0"/>
          </a:p>
          <a:p>
            <a:endParaRPr lang="en-US" dirty="0"/>
          </a:p>
          <a:p>
            <a:endParaRPr lang="en-US" dirty="0"/>
          </a:p>
          <a:p>
            <a:endParaRPr lang="en-US" dirty="0"/>
          </a:p>
          <a:p>
            <a:endParaRPr lang="en-US" dirty="0"/>
          </a:p>
          <a:p>
            <a:endParaRPr lang="en-US" dirty="0"/>
          </a:p>
          <a:p>
            <a:r>
              <a:rPr lang="en-US" dirty="0"/>
              <a:t>This must be tested to avoid logic errors and vulnerabilities. </a:t>
            </a:r>
          </a:p>
        </p:txBody>
      </p:sp>
      <p:pic>
        <p:nvPicPr>
          <p:cNvPr id="4" name="Picture 3" descr="A computer screen shot of text&#10;&#10;AI-generated content may be incorrect.">
            <a:extLst>
              <a:ext uri="{FF2B5EF4-FFF2-40B4-BE49-F238E27FC236}">
                <a16:creationId xmlns:a16="http://schemas.microsoft.com/office/drawing/2014/main" id="{97213E52-B5E6-8878-88A9-21BA12E84DF5}"/>
              </a:ext>
            </a:extLst>
          </p:cNvPr>
          <p:cNvPicPr>
            <a:picLocks noChangeAspect="1"/>
          </p:cNvPicPr>
          <p:nvPr/>
        </p:nvPicPr>
        <p:blipFill>
          <a:blip r:embed="rId2"/>
          <a:stretch>
            <a:fillRect/>
          </a:stretch>
        </p:blipFill>
        <p:spPr>
          <a:xfrm>
            <a:off x="1436101" y="3234754"/>
            <a:ext cx="7115175" cy="1971675"/>
          </a:xfrm>
          <a:prstGeom prst="rect">
            <a:avLst/>
          </a:prstGeom>
        </p:spPr>
      </p:pic>
      <p:pic>
        <p:nvPicPr>
          <p:cNvPr id="5" name="Picture 4" descr="A treasure chest with gold coins and jewels&#10;&#10;AI-generated content may be incorrect.">
            <a:extLst>
              <a:ext uri="{FF2B5EF4-FFF2-40B4-BE49-F238E27FC236}">
                <a16:creationId xmlns:a16="http://schemas.microsoft.com/office/drawing/2014/main" id="{03B09B51-084C-6825-1801-067D4BD14D97}"/>
              </a:ext>
            </a:extLst>
          </p:cNvPr>
          <p:cNvPicPr>
            <a:picLocks noChangeAspect="1"/>
          </p:cNvPicPr>
          <p:nvPr/>
        </p:nvPicPr>
        <p:blipFill>
          <a:blip r:embed="rId3"/>
          <a:stretch>
            <a:fillRect/>
          </a:stretch>
        </p:blipFill>
        <p:spPr>
          <a:xfrm>
            <a:off x="9536790" y="4240659"/>
            <a:ext cx="1855526" cy="1935148"/>
          </a:xfrm>
          <a:prstGeom prst="rect">
            <a:avLst/>
          </a:prstGeom>
        </p:spPr>
      </p:pic>
    </p:spTree>
    <p:extLst>
      <p:ext uri="{BB962C8B-B14F-4D97-AF65-F5344CB8AC3E}">
        <p14:creationId xmlns:p14="http://schemas.microsoft.com/office/powerpoint/2010/main" val="2071751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380</TotalTime>
  <Words>324</Words>
  <Application>Microsoft Office PowerPoint</Application>
  <PresentationFormat>Widescreen</PresentationFormat>
  <Paragraphs>40</Paragraphs>
  <Slides>21</Slides>
  <Notes>13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Function to be Tested</vt:lpstr>
      <vt:lpstr>Test 1: Sanity Check </vt:lpstr>
      <vt:lpstr>Test 2: Divide by Zero</vt:lpstr>
      <vt:lpstr>Test 3: No Negative Pirates</vt:lpstr>
      <vt:lpstr>Test 4: Handling Uneven Split</vt:lpstr>
      <vt:lpstr>Test 5: Large inputs</vt:lpstr>
      <vt:lpstr>AUTOMATION SUMMARY</vt:lpstr>
      <vt:lpstr>DevSecOps Pipeline &amp; Tools</vt:lpstr>
      <vt:lpstr>RISKS AND BENEFITS</vt:lpstr>
      <vt:lpstr>RISKS AND BENEFITS (cont.)</vt:lpstr>
      <vt:lpstr>STRATEGY SHORTCOMINGS &amp; RECOMMENDATIONS </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Shawn Ciaurro</cp:lastModifiedBy>
  <cp:revision>452</cp:revision>
  <dcterms:created xsi:type="dcterms:W3CDTF">2020-08-19T17:59:24Z</dcterms:created>
  <dcterms:modified xsi:type="dcterms:W3CDTF">2025-08-18T03:59:49Z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